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1F7DC-7C26-4A0C-8A07-1D2C07E15504}" v="609" dt="2023-01-24T20:04:42.365"/>
    <p1510:client id="{14E70C3E-C3EC-44A8-468F-B1F80BC4D303}" v="209" dt="2023-01-14T14:34:27.779"/>
    <p1510:client id="{20ADD170-576A-9D1B-281D-75C0872AB4C5}" v="1416" dt="2023-01-16T19:11:23.411"/>
    <p1510:client id="{2ADF5AE9-313B-CC68-F28B-29D654EC0C92}" v="977" dt="2023-01-12T18:51:09.679"/>
    <p1510:client id="{391ADDDE-154F-7E59-E2C6-3DFCF5372C7A}" v="1792" dt="2023-01-18T17:17:05.339"/>
    <p1510:client id="{3FB3B00B-5CC5-9E94-A4FC-6CC17BE5AC54}" v="436" dt="2022-12-30T12:34:57.918"/>
    <p1510:client id="{49EF4901-813D-4D28-8EA3-CA5BA760573E}" v="263" dt="2023-01-02T16:50:02.695"/>
    <p1510:client id="{5E8E2C21-A1AB-C69D-DD4D-883BE3772B27}" v="152" dt="2023-01-18T17:27:05.855"/>
    <p1510:client id="{87FADBAC-93C3-46AE-9F08-CCA7D0B49106}" v="15" dt="2022-12-20T15:11:09.701"/>
    <p1510:client id="{8F56BB1A-D0E5-44CC-AEC9-E3A1F3E13105}" v="55" dt="2023-01-25T21:44:46.907"/>
    <p1510:client id="{967C958D-85C2-4CBD-BE21-EE595E12776F}" v="1523" dt="2023-01-02T13:15:41.658"/>
    <p1510:client id="{9D0A36FF-40FB-468D-AE1B-EF77DA468F5D}" v="212" dt="2023-01-25T21:26:24.789"/>
    <p1510:client id="{9EA22A71-7D0C-48C9-8BA8-A95D53AAF14F}" v="248" dt="2023-01-14T19:50:08.220"/>
    <p1510:client id="{A82071FA-836E-E36B-2235-672F4DE4B1D7}" v="8" dt="2023-01-16T17:29:14.855"/>
    <p1510:client id="{D4D18F4A-9D27-8529-1B63-9750DBA694F3}" v="7" dt="2023-01-01T17:38:52.906"/>
    <p1510:client id="{E72E9452-DB37-E9F2-E2CB-C58C6D86600C}" v="401" dt="2023-01-01T17:32:04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5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9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8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8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6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1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6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3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D39700F-2B10-4402-A7DD-06EE22458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sdvurkralove.cz/jake-sluzby-poskytujeme-a-uhrady-ceni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www.penzionkomtesa.cz/pradeln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nzionkomtesa.cz/pradelna/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92" y="677310"/>
            <a:ext cx="959999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xmlns="" id="{76ADA084-C86B-4F3C-8077-6A8999CC4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0C802C-15E2-FE67-5426-4CDB1D75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04" y="998107"/>
            <a:ext cx="5595130" cy="1113458"/>
          </a:xfrm>
        </p:spPr>
        <p:txBody>
          <a:bodyPr>
            <a:normAutofit/>
          </a:bodyPr>
          <a:lstStyle/>
          <a:p>
            <a:r>
              <a:rPr lang="en-GB" dirty="0" smtClean="0">
                <a:cs typeface="Posterama"/>
              </a:rPr>
              <a:t>Links with the family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E83164-262E-9D79-BEF7-E50DD3A11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02" y="2857111"/>
            <a:ext cx="5355276" cy="31747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smtClean="0">
                <a:ea typeface="+mn-lt"/>
                <a:cs typeface="+mn-lt"/>
              </a:rPr>
              <a:t>Helping the family consists of helping, when the family is away for work, doctor´s visit, etc.</a:t>
            </a:r>
          </a:p>
          <a:p>
            <a:r>
              <a:rPr lang="en-GB" dirty="0" smtClean="0">
                <a:ea typeface="+mn-lt"/>
                <a:cs typeface="+mn-lt"/>
              </a:rPr>
              <a:t>Sometimes the worker can only train the patient's family and they continue to care for the patient themselves without the need for a care service.</a:t>
            </a:r>
            <a:endParaRPr lang="en-GB" dirty="0">
              <a:ea typeface="+mn-lt"/>
              <a:cs typeface="+mn-lt"/>
            </a:endParaRPr>
          </a:p>
        </p:txBody>
      </p:sp>
      <p:pic>
        <p:nvPicPr>
          <p:cNvPr id="5" name="Obrázek 5" descr="Obsah obrázku osoba, okno, interiér&#10;&#10;Popis se vygeneroval automaticky.">
            <a:extLst>
              <a:ext uri="{FF2B5EF4-FFF2-40B4-BE49-F238E27FC236}">
                <a16:creationId xmlns:a16="http://schemas.microsoft.com/office/drawing/2014/main" xmlns="" id="{36165D97-FE02-78AA-A10B-6C087A613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9" r="11183"/>
          <a:stretch/>
        </p:blipFill>
        <p:spPr>
          <a:xfrm>
            <a:off x="6599498" y="2"/>
            <a:ext cx="5592502" cy="6218525"/>
          </a:xfrm>
          <a:custGeom>
            <a:avLst/>
            <a:gdLst/>
            <a:ahLst/>
            <a:cxnLst/>
            <a:rect l="l" t="t" r="r" b="b"/>
            <a:pathLst>
              <a:path w="5592502" h="6218525">
                <a:moveTo>
                  <a:pt x="2549391" y="5657612"/>
                </a:moveTo>
                <a:cubicBezTo>
                  <a:pt x="2568895" y="5660359"/>
                  <a:pt x="2588012" y="5665853"/>
                  <a:pt x="2606158" y="5674005"/>
                </a:cubicBezTo>
                <a:cubicBezTo>
                  <a:pt x="2690694" y="5711355"/>
                  <a:pt x="2743699" y="5803287"/>
                  <a:pt x="2734722" y="5897877"/>
                </a:cubicBezTo>
                <a:cubicBezTo>
                  <a:pt x="2720716" y="6045476"/>
                  <a:pt x="2578003" y="6136188"/>
                  <a:pt x="2445921" y="6086557"/>
                </a:cubicBezTo>
                <a:cubicBezTo>
                  <a:pt x="2352551" y="6051652"/>
                  <a:pt x="2293727" y="5951889"/>
                  <a:pt x="2306440" y="5850621"/>
                </a:cubicBezTo>
                <a:cubicBezTo>
                  <a:pt x="2319512" y="5745685"/>
                  <a:pt x="2398158" y="5671063"/>
                  <a:pt x="2490307" y="5657701"/>
                </a:cubicBezTo>
                <a:cubicBezTo>
                  <a:pt x="2509998" y="5654864"/>
                  <a:pt x="2529887" y="5654864"/>
                  <a:pt x="2549391" y="5657612"/>
                </a:cubicBezTo>
                <a:close/>
                <a:moveTo>
                  <a:pt x="708303" y="494981"/>
                </a:moveTo>
                <a:cubicBezTo>
                  <a:pt x="758766" y="498141"/>
                  <a:pt x="808381" y="509490"/>
                  <a:pt x="855181" y="528594"/>
                </a:cubicBezTo>
                <a:cubicBezTo>
                  <a:pt x="1052623" y="608676"/>
                  <a:pt x="1174866" y="823069"/>
                  <a:pt x="1146999" y="1039903"/>
                </a:cubicBezTo>
                <a:cubicBezTo>
                  <a:pt x="1106562" y="1357577"/>
                  <a:pt x="789750" y="1547407"/>
                  <a:pt x="502601" y="1427029"/>
                </a:cubicBezTo>
                <a:cubicBezTo>
                  <a:pt x="303292" y="1343573"/>
                  <a:pt x="183634" y="1123578"/>
                  <a:pt x="217535" y="904373"/>
                </a:cubicBezTo>
                <a:cubicBezTo>
                  <a:pt x="256894" y="649831"/>
                  <a:pt x="474662" y="481046"/>
                  <a:pt x="708303" y="494981"/>
                </a:cubicBezTo>
                <a:close/>
                <a:moveTo>
                  <a:pt x="2580518" y="186644"/>
                </a:moveTo>
                <a:cubicBezTo>
                  <a:pt x="2602438" y="187938"/>
                  <a:pt x="2623999" y="192821"/>
                  <a:pt x="2644369" y="201008"/>
                </a:cubicBezTo>
                <a:cubicBezTo>
                  <a:pt x="2730556" y="235843"/>
                  <a:pt x="2783562" y="328998"/>
                  <a:pt x="2771424" y="423660"/>
                </a:cubicBezTo>
                <a:cubicBezTo>
                  <a:pt x="2753683" y="561920"/>
                  <a:pt x="2615927" y="644516"/>
                  <a:pt x="2491026" y="592159"/>
                </a:cubicBezTo>
                <a:cubicBezTo>
                  <a:pt x="2404264" y="555816"/>
                  <a:pt x="2352192" y="460147"/>
                  <a:pt x="2366987" y="364694"/>
                </a:cubicBezTo>
                <a:cubicBezTo>
                  <a:pt x="2384081" y="253943"/>
                  <a:pt x="2478888" y="180540"/>
                  <a:pt x="2580518" y="186644"/>
                </a:cubicBezTo>
                <a:close/>
                <a:moveTo>
                  <a:pt x="3406298" y="0"/>
                </a:moveTo>
                <a:lnTo>
                  <a:pt x="4023898" y="0"/>
                </a:lnTo>
                <a:lnTo>
                  <a:pt x="4039485" y="16440"/>
                </a:lnTo>
                <a:cubicBezTo>
                  <a:pt x="4112899" y="107670"/>
                  <a:pt x="4150006" y="228832"/>
                  <a:pt x="4134340" y="350976"/>
                </a:cubicBezTo>
                <a:cubicBezTo>
                  <a:pt x="4097638" y="636402"/>
                  <a:pt x="3812859" y="806910"/>
                  <a:pt x="3554440" y="699175"/>
                </a:cubicBezTo>
                <a:cubicBezTo>
                  <a:pt x="3374882" y="624048"/>
                  <a:pt x="3267147" y="426247"/>
                  <a:pt x="3297887" y="228805"/>
                </a:cubicBezTo>
                <a:cubicBezTo>
                  <a:pt x="3311165" y="142914"/>
                  <a:pt x="3347028" y="67910"/>
                  <a:pt x="3397755" y="8363"/>
                </a:cubicBezTo>
                <a:close/>
                <a:moveTo>
                  <a:pt x="1503015" y="0"/>
                </a:moveTo>
                <a:lnTo>
                  <a:pt x="1857869" y="0"/>
                </a:lnTo>
                <a:lnTo>
                  <a:pt x="1875734" y="7199"/>
                </a:lnTo>
                <a:cubicBezTo>
                  <a:pt x="1972792" y="53203"/>
                  <a:pt x="2044088" y="119768"/>
                  <a:pt x="2073805" y="147644"/>
                </a:cubicBezTo>
                <a:cubicBezTo>
                  <a:pt x="2298899" y="357871"/>
                  <a:pt x="2120777" y="615502"/>
                  <a:pt x="2304070" y="931092"/>
                </a:cubicBezTo>
                <a:cubicBezTo>
                  <a:pt x="2332548" y="977849"/>
                  <a:pt x="2365220" y="1021948"/>
                  <a:pt x="2401678" y="1062815"/>
                </a:cubicBezTo>
                <a:cubicBezTo>
                  <a:pt x="2473501" y="1144478"/>
                  <a:pt x="2607307" y="1130114"/>
                  <a:pt x="2658732" y="1035092"/>
                </a:cubicBezTo>
                <a:cubicBezTo>
                  <a:pt x="2743699" y="878014"/>
                  <a:pt x="2824931" y="701903"/>
                  <a:pt x="2989622" y="656081"/>
                </a:cubicBezTo>
                <a:cubicBezTo>
                  <a:pt x="3309810" y="566949"/>
                  <a:pt x="3500428" y="1096285"/>
                  <a:pt x="3832251" y="1033009"/>
                </a:cubicBezTo>
                <a:cubicBezTo>
                  <a:pt x="3970008" y="1006722"/>
                  <a:pt x="4049875" y="893816"/>
                  <a:pt x="4122489" y="753905"/>
                </a:cubicBezTo>
                <a:cubicBezTo>
                  <a:pt x="4142671" y="714904"/>
                  <a:pt x="4162351" y="673821"/>
                  <a:pt x="4182533" y="631806"/>
                </a:cubicBezTo>
                <a:cubicBezTo>
                  <a:pt x="4229290" y="465301"/>
                  <a:pt x="4292692" y="172828"/>
                  <a:pt x="4600355" y="8334"/>
                </a:cubicBezTo>
                <a:lnTo>
                  <a:pt x="4621097" y="0"/>
                </a:lnTo>
                <a:lnTo>
                  <a:pt x="5592502" y="0"/>
                </a:lnTo>
                <a:lnTo>
                  <a:pt x="5592502" y="6214998"/>
                </a:lnTo>
                <a:lnTo>
                  <a:pt x="5570190" y="6214772"/>
                </a:lnTo>
                <a:cubicBezTo>
                  <a:pt x="5484588" y="6205588"/>
                  <a:pt x="5403563" y="6179480"/>
                  <a:pt x="5336013" y="6134537"/>
                </a:cubicBezTo>
                <a:cubicBezTo>
                  <a:pt x="5329154" y="6129869"/>
                  <a:pt x="5322654" y="6124696"/>
                  <a:pt x="5316549" y="6119095"/>
                </a:cubicBezTo>
                <a:cubicBezTo>
                  <a:pt x="5197251" y="6026083"/>
                  <a:pt x="4557234" y="5546951"/>
                  <a:pt x="4161920" y="5655261"/>
                </a:cubicBezTo>
                <a:cubicBezTo>
                  <a:pt x="3724588" y="5774990"/>
                  <a:pt x="3364683" y="6051365"/>
                  <a:pt x="3163578" y="5852918"/>
                </a:cubicBezTo>
                <a:cubicBezTo>
                  <a:pt x="3116533" y="5806591"/>
                  <a:pt x="3049235" y="5739436"/>
                  <a:pt x="2973749" y="5663664"/>
                </a:cubicBezTo>
                <a:cubicBezTo>
                  <a:pt x="2851650" y="5565913"/>
                  <a:pt x="2725959" y="5472256"/>
                  <a:pt x="2569025" y="5499547"/>
                </a:cubicBezTo>
                <a:cubicBezTo>
                  <a:pt x="2209910" y="5562035"/>
                  <a:pt x="2237849" y="5993549"/>
                  <a:pt x="1769490" y="6169659"/>
                </a:cubicBezTo>
                <a:cubicBezTo>
                  <a:pt x="1527877" y="6260515"/>
                  <a:pt x="1178242" y="6229415"/>
                  <a:pt x="1004789" y="6036355"/>
                </a:cubicBezTo>
                <a:cubicBezTo>
                  <a:pt x="724104" y="5723780"/>
                  <a:pt x="1106993" y="5230642"/>
                  <a:pt x="804905" y="4851273"/>
                </a:cubicBezTo>
                <a:cubicBezTo>
                  <a:pt x="628292" y="4629698"/>
                  <a:pt x="441120" y="4729173"/>
                  <a:pt x="243535" y="4461846"/>
                </a:cubicBezTo>
                <a:cubicBezTo>
                  <a:pt x="97446" y="4264262"/>
                  <a:pt x="-23647" y="4082765"/>
                  <a:pt x="35822" y="3819891"/>
                </a:cubicBezTo>
                <a:cubicBezTo>
                  <a:pt x="115402" y="3468316"/>
                  <a:pt x="419645" y="3331136"/>
                  <a:pt x="416485" y="3077311"/>
                </a:cubicBezTo>
                <a:cubicBezTo>
                  <a:pt x="412894" y="2772206"/>
                  <a:pt x="39413" y="2711086"/>
                  <a:pt x="2855" y="2363246"/>
                </a:cubicBezTo>
                <a:cubicBezTo>
                  <a:pt x="-20990" y="2136357"/>
                  <a:pt x="106640" y="1864649"/>
                  <a:pt x="308319" y="1738959"/>
                </a:cubicBezTo>
                <a:cubicBezTo>
                  <a:pt x="680004" y="1507042"/>
                  <a:pt x="1099021" y="1898408"/>
                  <a:pt x="1384015" y="1665772"/>
                </a:cubicBezTo>
                <a:cubicBezTo>
                  <a:pt x="1554236" y="1526793"/>
                  <a:pt x="1581960" y="1242948"/>
                  <a:pt x="1548849" y="1064181"/>
                </a:cubicBezTo>
                <a:cubicBezTo>
                  <a:pt x="1485717" y="723810"/>
                  <a:pt x="1206612" y="668075"/>
                  <a:pt x="1216954" y="408794"/>
                </a:cubicBezTo>
                <a:cubicBezTo>
                  <a:pt x="1222664" y="264268"/>
                  <a:pt x="1316043" y="114328"/>
                  <a:pt x="1447763" y="2945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30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294BDF-6C04-5F20-2449-4591D4E42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4662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dirty="0" smtClean="0">
                <a:cs typeface="Posterama"/>
              </a:rPr>
              <a:t>Thank you for your attention!</a:t>
            </a:r>
            <a:endParaRPr lang="en-GB" dirty="0">
              <a:cs typeface="Posterama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058C49E-9C0D-F05A-20BC-0ED7BDEBE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739" y="3429978"/>
            <a:ext cx="10969752" cy="125803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/>
            <a:r>
              <a:rPr lang="en-GB" dirty="0" smtClean="0"/>
              <a:t>Created by: </a:t>
            </a:r>
            <a:r>
              <a:rPr lang="cs-CZ" dirty="0" smtClean="0"/>
              <a:t>Kateřina </a:t>
            </a:r>
            <a:r>
              <a:rPr lang="cs-CZ" dirty="0"/>
              <a:t>Klimešová, Matouš Čálek, Nela Fidlerová, Markéta Janáková and Kateřina </a:t>
            </a:r>
            <a:r>
              <a:rPr lang="cs-CZ" dirty="0" err="1"/>
              <a:t>Kážová</a:t>
            </a:r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sz="1800" dirty="0">
                <a:latin typeface="Posterama"/>
                <a:cs typeface="Posterama"/>
              </a:rPr>
              <a:t>(T</a:t>
            </a:r>
            <a:r>
              <a:rPr lang="en" sz="1800" dirty="0">
                <a:latin typeface="Posterama"/>
                <a:cs typeface="Posterama"/>
              </a:rPr>
              <a:t>he information used is based on </a:t>
            </a:r>
            <a:r>
              <a:rPr lang="en" sz="1800" dirty="0">
                <a:latin typeface="Posterama"/>
                <a:cs typeface="Posterama"/>
                <a:hlinkClick r:id="rId2"/>
              </a:rPr>
              <a:t>The Nursing Service Dvůr Králové nad Labem</a:t>
            </a:r>
            <a:r>
              <a:rPr lang="en" sz="1800" dirty="0">
                <a:latin typeface="Posterama"/>
                <a:cs typeface="Posterama"/>
              </a:rPr>
              <a:t>, details in other services may differ.)</a:t>
            </a:r>
            <a:endParaRPr lang="cs-CZ" sz="1800" b="1" dirty="0">
              <a:latin typeface="Posterama"/>
              <a:cs typeface="Posterama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29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Background Fill">
            <a:extLst>
              <a:ext uri="{FF2B5EF4-FFF2-40B4-BE49-F238E27FC236}">
                <a16:creationId xmlns:a16="http://schemas.microsoft.com/office/drawing/2014/main" xmlns="" id="{68CA250C-CF5A-4736-9249-D6111F7C55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32274B4-B001-4088-B01D-E6999509E2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2648" y="557783"/>
            <a:ext cx="3901736" cy="3130807"/>
          </a:xfrm>
        </p:spPr>
        <p:txBody>
          <a:bodyPr>
            <a:normAutofit/>
          </a:bodyPr>
          <a:lstStyle/>
          <a:p>
            <a:r>
              <a:rPr lang="en-GB" dirty="0" smtClean="0">
                <a:cs typeface="Calibri Light"/>
              </a:rPr>
              <a:t>Home care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3901736" cy="22405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IN CZECH REPUBLIC</a:t>
            </a:r>
            <a:endParaRPr lang="cs-CZ"/>
          </a:p>
        </p:txBody>
      </p:sp>
      <p:pic>
        <p:nvPicPr>
          <p:cNvPr id="4" name="Picture 3" descr="Dva lidé držící ruce">
            <a:extLst>
              <a:ext uri="{FF2B5EF4-FFF2-40B4-BE49-F238E27FC236}">
                <a16:creationId xmlns:a16="http://schemas.microsoft.com/office/drawing/2014/main" xmlns="" id="{BBB69B3F-F0A2-48F7-561E-C8503A490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2" r="18038" b="-3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xmlns="" id="{D8835B97-3ADC-69AA-2DA2-1EE977170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" y="5433977"/>
            <a:ext cx="3767527" cy="14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6ADA084-C86B-4F3C-8077-6A8999CC4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0C802C-15E2-FE67-5426-4CDB1D75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61406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cs typeface="Posterama"/>
              </a:rPr>
              <a:t>Working experience in home care for students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E83164-262E-9D79-BEF7-E50DD3A11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5723576" cy="3987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504020202020204" pitchFamily="34" charset="0"/>
              <a:buChar char="•"/>
            </a:pPr>
            <a:r>
              <a:rPr lang="en-GB" b="1" dirty="0" smtClean="0"/>
              <a:t>Our school</a:t>
            </a:r>
            <a:r>
              <a:rPr lang="en-GB" dirty="0" smtClean="0"/>
              <a:t> – Students don't have a working experience in home care.</a:t>
            </a:r>
          </a:p>
          <a:p>
            <a:pPr marL="285750" indent="-285750">
              <a:lnSpc>
                <a:spcPct val="90000"/>
              </a:lnSpc>
              <a:buFont typeface="Arial" panose="020B0504020202020204" pitchFamily="34" charset="0"/>
              <a:buChar char="•"/>
            </a:pPr>
            <a:r>
              <a:rPr lang="en-GB" b="1" dirty="0" smtClean="0">
                <a:ea typeface="+mn-lt"/>
                <a:cs typeface="+mn-lt"/>
              </a:rPr>
              <a:t>Options</a:t>
            </a:r>
            <a:r>
              <a:rPr lang="en-GB" dirty="0" smtClean="0">
                <a:ea typeface="+mn-lt"/>
                <a:cs typeface="+mn-lt"/>
              </a:rPr>
              <a:t> :</a:t>
            </a:r>
          </a:p>
          <a:p>
            <a:pPr marL="514350" lvl="1">
              <a:lnSpc>
                <a:spcPct val="90000"/>
              </a:lnSpc>
              <a:buFont typeface="Arial" panose="020B0504020202020204" pitchFamily="34" charset="0"/>
              <a:buChar char="•"/>
            </a:pPr>
            <a:r>
              <a:rPr lang="en-GB" sz="2000" dirty="0" smtClean="0">
                <a:ea typeface="+mn-lt"/>
                <a:cs typeface="+mn-lt"/>
              </a:rPr>
              <a:t>Part-time job </a:t>
            </a:r>
          </a:p>
          <a:p>
            <a:pPr marL="514350" lvl="1">
              <a:lnSpc>
                <a:spcPct val="90000"/>
              </a:lnSpc>
              <a:buFont typeface="Arial" panose="020B0504020202020204" pitchFamily="34" charset="0"/>
              <a:buChar char="•"/>
            </a:pPr>
            <a:r>
              <a:rPr lang="en-GB" sz="2000" dirty="0" smtClean="0">
                <a:ea typeface="+mn-lt"/>
                <a:cs typeface="+mn-lt"/>
              </a:rPr>
              <a:t>Volunteering activity (according to competences and under professional supervision)</a:t>
            </a:r>
            <a:endParaRPr lang="en-GB" sz="2000" dirty="0"/>
          </a:p>
        </p:txBody>
      </p:sp>
      <p:pic>
        <p:nvPicPr>
          <p:cNvPr id="4" name="Obrázek 4" descr="Obsah obrázku osoba, skupina, lidé&#10;&#10;Popis se vygeneroval automaticky.">
            <a:extLst>
              <a:ext uri="{FF2B5EF4-FFF2-40B4-BE49-F238E27FC236}">
                <a16:creationId xmlns:a16="http://schemas.microsoft.com/office/drawing/2014/main" xmlns="" id="{54C212FB-8B7A-FA8E-0831-41A3A4006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61" r="-1" b="-1"/>
          <a:stretch/>
        </p:blipFill>
        <p:spPr>
          <a:xfrm>
            <a:off x="6408746" y="341196"/>
            <a:ext cx="5783254" cy="5827839"/>
          </a:xfrm>
          <a:custGeom>
            <a:avLst/>
            <a:gdLst/>
            <a:ahLst/>
            <a:cxnLst/>
            <a:rect l="l" t="t" r="r" b="b"/>
            <a:pathLst>
              <a:path w="5783254" h="5827839">
                <a:moveTo>
                  <a:pt x="4737899" y="4735529"/>
                </a:moveTo>
                <a:cubicBezTo>
                  <a:pt x="5039532" y="4735529"/>
                  <a:pt x="5284054" y="4980051"/>
                  <a:pt x="5284054" y="5281684"/>
                </a:cubicBezTo>
                <a:cubicBezTo>
                  <a:pt x="5284054" y="5583317"/>
                  <a:pt x="5039532" y="5827839"/>
                  <a:pt x="4737899" y="5827839"/>
                </a:cubicBezTo>
                <a:cubicBezTo>
                  <a:pt x="4436266" y="5827839"/>
                  <a:pt x="4191744" y="5583317"/>
                  <a:pt x="4191744" y="5281684"/>
                </a:cubicBezTo>
                <a:cubicBezTo>
                  <a:pt x="4191744" y="4980051"/>
                  <a:pt x="4436266" y="4735529"/>
                  <a:pt x="4737899" y="4735529"/>
                </a:cubicBezTo>
                <a:close/>
                <a:moveTo>
                  <a:pt x="926278" y="4451445"/>
                </a:moveTo>
                <a:cubicBezTo>
                  <a:pt x="1155542" y="4451445"/>
                  <a:pt x="1341398" y="4637301"/>
                  <a:pt x="1341398" y="4866565"/>
                </a:cubicBezTo>
                <a:cubicBezTo>
                  <a:pt x="1341398" y="5095829"/>
                  <a:pt x="1155542" y="5281685"/>
                  <a:pt x="926278" y="5281685"/>
                </a:cubicBezTo>
                <a:cubicBezTo>
                  <a:pt x="697014" y="5281685"/>
                  <a:pt x="511158" y="5095829"/>
                  <a:pt x="511158" y="4866565"/>
                </a:cubicBezTo>
                <a:cubicBezTo>
                  <a:pt x="511158" y="4637301"/>
                  <a:pt x="697014" y="4451445"/>
                  <a:pt x="926278" y="4451445"/>
                </a:cubicBezTo>
                <a:close/>
                <a:moveTo>
                  <a:pt x="1681949" y="4088725"/>
                </a:moveTo>
                <a:cubicBezTo>
                  <a:pt x="1834038" y="4088725"/>
                  <a:pt x="1957331" y="4212018"/>
                  <a:pt x="1957331" y="4364107"/>
                </a:cubicBezTo>
                <a:cubicBezTo>
                  <a:pt x="1957331" y="4516196"/>
                  <a:pt x="1834038" y="4639489"/>
                  <a:pt x="1681949" y="4639489"/>
                </a:cubicBezTo>
                <a:cubicBezTo>
                  <a:pt x="1529860" y="4639489"/>
                  <a:pt x="1406567" y="4516196"/>
                  <a:pt x="1406567" y="4364107"/>
                </a:cubicBezTo>
                <a:cubicBezTo>
                  <a:pt x="1406567" y="4212018"/>
                  <a:pt x="1529860" y="4088725"/>
                  <a:pt x="1681949" y="4088725"/>
                </a:cubicBezTo>
                <a:close/>
                <a:moveTo>
                  <a:pt x="1693411" y="509182"/>
                </a:moveTo>
                <a:cubicBezTo>
                  <a:pt x="1845500" y="509182"/>
                  <a:pt x="1968793" y="632475"/>
                  <a:pt x="1968793" y="784564"/>
                </a:cubicBezTo>
                <a:cubicBezTo>
                  <a:pt x="1968793" y="936653"/>
                  <a:pt x="1845500" y="1059946"/>
                  <a:pt x="1693411" y="1059946"/>
                </a:cubicBezTo>
                <a:cubicBezTo>
                  <a:pt x="1541322" y="1059946"/>
                  <a:pt x="1418029" y="936653"/>
                  <a:pt x="1418029" y="784564"/>
                </a:cubicBezTo>
                <a:cubicBezTo>
                  <a:pt x="1418029" y="632475"/>
                  <a:pt x="1541322" y="509182"/>
                  <a:pt x="1693411" y="509182"/>
                </a:cubicBezTo>
                <a:close/>
                <a:moveTo>
                  <a:pt x="3016437" y="478512"/>
                </a:moveTo>
                <a:cubicBezTo>
                  <a:pt x="3052905" y="476034"/>
                  <a:pt x="3089701" y="476075"/>
                  <a:pt x="3126794" y="478680"/>
                </a:cubicBezTo>
                <a:cubicBezTo>
                  <a:pt x="3225709" y="485628"/>
                  <a:pt x="3326735" y="510816"/>
                  <a:pt x="3429286" y="555125"/>
                </a:cubicBezTo>
                <a:cubicBezTo>
                  <a:pt x="3588377" y="623860"/>
                  <a:pt x="3726579" y="757508"/>
                  <a:pt x="3852460" y="883435"/>
                </a:cubicBezTo>
                <a:cubicBezTo>
                  <a:pt x="4189958" y="1221166"/>
                  <a:pt x="4581366" y="1207328"/>
                  <a:pt x="4939713" y="1000031"/>
                </a:cubicBezTo>
                <a:cubicBezTo>
                  <a:pt x="5194103" y="852348"/>
                  <a:pt x="5433141" y="675268"/>
                  <a:pt x="5697634" y="549718"/>
                </a:cubicBezTo>
                <a:lnTo>
                  <a:pt x="5783254" y="513561"/>
                </a:lnTo>
                <a:lnTo>
                  <a:pt x="5783254" y="4871711"/>
                </a:lnTo>
                <a:lnTo>
                  <a:pt x="5743328" y="4864473"/>
                </a:lnTo>
                <a:cubicBezTo>
                  <a:pt x="5605918" y="4834320"/>
                  <a:pt x="5469797" y="4789559"/>
                  <a:pt x="5333250" y="4737862"/>
                </a:cubicBezTo>
                <a:cubicBezTo>
                  <a:pt x="5018374" y="4618749"/>
                  <a:pt x="4676802" y="4500296"/>
                  <a:pt x="4354677" y="4623045"/>
                </a:cubicBezTo>
                <a:cubicBezTo>
                  <a:pt x="4093969" y="4722577"/>
                  <a:pt x="3874992" y="4932580"/>
                  <a:pt x="3639124" y="5095915"/>
                </a:cubicBezTo>
                <a:cubicBezTo>
                  <a:pt x="3490411" y="5199039"/>
                  <a:pt x="3351637" y="5318395"/>
                  <a:pt x="3196098" y="5409413"/>
                </a:cubicBezTo>
                <a:cubicBezTo>
                  <a:pt x="2798576" y="5642084"/>
                  <a:pt x="2315054" y="5309217"/>
                  <a:pt x="2216541" y="5005202"/>
                </a:cubicBezTo>
                <a:cubicBezTo>
                  <a:pt x="2172959" y="4870183"/>
                  <a:pt x="2182102" y="4711777"/>
                  <a:pt x="2195718" y="4566594"/>
                </a:cubicBezTo>
                <a:cubicBezTo>
                  <a:pt x="2235161" y="4141667"/>
                  <a:pt x="1842961" y="3903370"/>
                  <a:pt x="1509426" y="3909896"/>
                </a:cubicBezTo>
                <a:cubicBezTo>
                  <a:pt x="539234" y="3931048"/>
                  <a:pt x="29168" y="3302144"/>
                  <a:pt x="354" y="2455296"/>
                </a:cubicBezTo>
                <a:cubicBezTo>
                  <a:pt x="-4549" y="2310187"/>
                  <a:pt x="42804" y="2163767"/>
                  <a:pt x="65932" y="2017226"/>
                </a:cubicBezTo>
                <a:cubicBezTo>
                  <a:pt x="138904" y="1706535"/>
                  <a:pt x="262471" y="1430265"/>
                  <a:pt x="548743" y="1259879"/>
                </a:cubicBezTo>
                <a:cubicBezTo>
                  <a:pt x="731311" y="1151231"/>
                  <a:pt x="929316" y="1141485"/>
                  <a:pt x="1139870" y="1171590"/>
                </a:cubicBezTo>
                <a:cubicBezTo>
                  <a:pt x="1368879" y="1204173"/>
                  <a:pt x="1602397" y="1224911"/>
                  <a:pt x="1832320" y="1214571"/>
                </a:cubicBezTo>
                <a:cubicBezTo>
                  <a:pt x="2045424" y="1204861"/>
                  <a:pt x="2179434" y="1036538"/>
                  <a:pt x="2309408" y="884812"/>
                </a:cubicBezTo>
                <a:cubicBezTo>
                  <a:pt x="2521947" y="636609"/>
                  <a:pt x="2761159" y="495859"/>
                  <a:pt x="3016437" y="478512"/>
                </a:cubicBezTo>
                <a:close/>
                <a:moveTo>
                  <a:pt x="4470143" y="0"/>
                </a:moveTo>
                <a:cubicBezTo>
                  <a:pt x="4685857" y="0"/>
                  <a:pt x="4860728" y="174871"/>
                  <a:pt x="4860728" y="390585"/>
                </a:cubicBezTo>
                <a:cubicBezTo>
                  <a:pt x="4860728" y="606299"/>
                  <a:pt x="4685857" y="781170"/>
                  <a:pt x="4470143" y="781170"/>
                </a:cubicBezTo>
                <a:cubicBezTo>
                  <a:pt x="4254429" y="781170"/>
                  <a:pt x="4079558" y="606299"/>
                  <a:pt x="4079558" y="390585"/>
                </a:cubicBezTo>
                <a:cubicBezTo>
                  <a:pt x="4079558" y="174871"/>
                  <a:pt x="4254429" y="0"/>
                  <a:pt x="447014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27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22F770-D6F3-6E38-CF16-90B4D0C4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852200"/>
          </a:xfrm>
        </p:spPr>
        <p:txBody>
          <a:bodyPr/>
          <a:lstStyle/>
          <a:p>
            <a:r>
              <a:rPr lang="en-GB" dirty="0" smtClean="0">
                <a:cs typeface="Posterama"/>
              </a:rPr>
              <a:t>Organizing of home care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659293A-8C9A-21AA-33E0-EEEA05482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9659"/>
            <a:ext cx="10972800" cy="468307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Font typeface="Arial" panose="020B0504020202020204" pitchFamily="34" charset="0"/>
              <a:buChar char="•"/>
            </a:pPr>
            <a:r>
              <a:rPr lang="en-GB" b="1" dirty="0" smtClean="0"/>
              <a:t>Home care is indicated by</a:t>
            </a:r>
            <a:r>
              <a:rPr lang="en-GB" dirty="0" smtClean="0"/>
              <a:t>:</a:t>
            </a:r>
          </a:p>
          <a:p>
            <a:pPr marL="914400" lvl="1" indent="-342900">
              <a:buAutoNum type="alphaLcParenR"/>
            </a:pPr>
            <a:r>
              <a:rPr lang="en-GB" dirty="0" smtClean="0"/>
              <a:t>Doctor at hospital – (for 14 days)</a:t>
            </a:r>
          </a:p>
          <a:p>
            <a:pPr marL="914400" lvl="1" indent="-342900">
              <a:buAutoNum type="alphaLcParenR"/>
            </a:pPr>
            <a:r>
              <a:rPr lang="en-GB" dirty="0" smtClean="0"/>
              <a:t>General practitioner – (for unlimited period of time)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en-GB" b="1" dirty="0" smtClean="0"/>
              <a:t>Care service</a:t>
            </a:r>
            <a:r>
              <a:rPr lang="en-GB" dirty="0" smtClean="0"/>
              <a:t> – Can be ordered by the patient</a:t>
            </a:r>
            <a:r>
              <a:rPr lang="cs-CZ" dirty="0" smtClean="0"/>
              <a:t> </a:t>
            </a:r>
            <a:r>
              <a:rPr lang="en-GB" dirty="0" smtClean="0"/>
              <a:t>at GP, but is covered by the insurance company. </a:t>
            </a:r>
          </a:p>
          <a:p>
            <a:pPr marL="342900" indent="-342900">
              <a:buFont typeface="Calibri" panose="020B0504020202020204" pitchFamily="34" charset="0"/>
              <a:buChar char="-"/>
            </a:pPr>
            <a:r>
              <a:rPr lang="en-GB" dirty="0" smtClean="0"/>
              <a:t>Provided by caregivers – they only need a nursing course (help with basic care and household)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en-GB" b="1" dirty="0" smtClean="0"/>
              <a:t>Financing of home care</a:t>
            </a:r>
            <a:r>
              <a:rPr lang="en-GB" dirty="0" smtClean="0"/>
              <a:t>:</a:t>
            </a:r>
          </a:p>
          <a:p>
            <a:pPr marL="571500" lvl="1">
              <a:buFont typeface="Arial" panose="020B05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General care indicated by a doctor</a:t>
            </a:r>
            <a:r>
              <a:rPr lang="en-GB" dirty="0" smtClean="0"/>
              <a:t> – fully paid by the insurance company</a:t>
            </a:r>
          </a:p>
          <a:p>
            <a:pPr marL="571500" lvl="1">
              <a:buFont typeface="Arial" panose="020B05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Special equipment</a:t>
            </a: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GB" dirty="0" smtClean="0"/>
              <a:t> –is </a:t>
            </a:r>
            <a:r>
              <a:rPr lang="en-US" dirty="0" smtClean="0"/>
              <a:t>partly</a:t>
            </a:r>
            <a:r>
              <a:rPr lang="cs-CZ" dirty="0" smtClean="0"/>
              <a:t> </a:t>
            </a:r>
            <a:r>
              <a:rPr lang="en-GB" dirty="0" smtClean="0"/>
              <a:t>covered by the insurance company</a:t>
            </a:r>
          </a:p>
          <a:p>
            <a:pPr marL="342900" indent="-342900">
              <a:buFont typeface="Arial" panose="020B0504020202020204" pitchFamily="34" charset="0"/>
              <a:buChar char="•"/>
            </a:pPr>
            <a:r>
              <a:rPr lang="en-GB" b="1" dirty="0" smtClean="0"/>
              <a:t>Targets of home care</a:t>
            </a:r>
            <a:r>
              <a:rPr lang="en-GB" dirty="0" smtClean="0"/>
              <a:t> – patients with chronic diseases, patients with disabilities, patients in the final stage of life, </a:t>
            </a:r>
            <a:r>
              <a:rPr lang="en-GB" dirty="0" smtClean="0">
                <a:ea typeface="+mn-lt"/>
                <a:cs typeface="+mn-lt"/>
              </a:rPr>
              <a:t>families with children, whose situation requires the help of another person...</a:t>
            </a:r>
            <a:endParaRPr lang="en-GB" sz="2000" dirty="0" smtClean="0"/>
          </a:p>
          <a:p>
            <a:pPr marL="400050" lvl="1" indent="-342900">
              <a:buFont typeface="Arial" panose="020B0504020202020204" pitchFamily="34" charset="0"/>
              <a:buChar char="•"/>
            </a:pPr>
            <a:endParaRPr lang="cs-CZ" sz="2000" dirty="0"/>
          </a:p>
          <a:p>
            <a:pPr lvl="1"/>
            <a:endParaRPr lang="cs-CZ" dirty="0"/>
          </a:p>
          <a:p>
            <a:pPr marL="571500" lvl="1" indent="-342900">
              <a:buFont typeface="Arial" panose="020B05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0C802C-15E2-FE67-5426-4CDB1D75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GB" dirty="0" smtClean="0">
                <a:cs typeface="Posterama"/>
              </a:rPr>
              <a:t>The job description of a nurse in home care</a:t>
            </a:r>
            <a:endParaRPr lang="en-GB" dirty="0">
              <a:cs typeface="Posterama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E83164-262E-9D79-BEF7-E50DD3A11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GB" b="1" dirty="0" smtClean="0">
                <a:ea typeface="+mn-lt"/>
                <a:cs typeface="+mn-lt"/>
              </a:rPr>
              <a:t>Nursing service</a:t>
            </a:r>
            <a:r>
              <a:rPr lang="en-GB" dirty="0" smtClean="0">
                <a:ea typeface="+mn-lt"/>
                <a:cs typeface="+mn-lt"/>
              </a:rPr>
              <a:t> – from 6:00 to 22:00 every day, including the weekend and public holidays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GB" dirty="0" smtClean="0">
                <a:ea typeface="+mn-lt"/>
                <a:cs typeface="+mn-lt"/>
              </a:rPr>
              <a:t>Home health care can</a:t>
            </a:r>
            <a:r>
              <a:rPr lang="cs-CZ" dirty="0" smtClean="0">
                <a:ea typeface="+mn-lt"/>
                <a:cs typeface="+mn-lt"/>
              </a:rPr>
              <a:t> </a:t>
            </a:r>
            <a:r>
              <a:rPr lang="en-GB" dirty="0" smtClean="0">
                <a:ea typeface="+mn-lt"/>
                <a:cs typeface="+mn-lt"/>
              </a:rPr>
              <a:t>also be provided 24 hours a day </a:t>
            </a:r>
            <a:r>
              <a:rPr lang="cs-CZ" dirty="0" smtClean="0">
                <a:ea typeface="+mn-lt"/>
                <a:cs typeface="+mn-lt"/>
              </a:rPr>
              <a:t>in </a:t>
            </a:r>
            <a:r>
              <a:rPr lang="en-GB" dirty="0" smtClean="0">
                <a:ea typeface="+mn-lt"/>
                <a:cs typeface="+mn-lt"/>
              </a:rPr>
              <a:t>exceptional cases(care for dying patient, etc.)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GB" b="1" dirty="0" smtClean="0">
                <a:ea typeface="+mn-lt"/>
                <a:cs typeface="+mn-lt"/>
              </a:rPr>
              <a:t>Average visits</a:t>
            </a:r>
            <a:r>
              <a:rPr lang="en-GB" dirty="0" smtClean="0">
                <a:ea typeface="+mn-lt"/>
                <a:cs typeface="+mn-lt"/>
              </a:rPr>
              <a:t> – 20 patients per day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GB" dirty="0" smtClean="0">
                <a:ea typeface="+mn-lt"/>
                <a:cs typeface="+mn-lt"/>
              </a:rPr>
              <a:t>Nurses use a company</a:t>
            </a:r>
            <a:r>
              <a:rPr lang="cs-CZ" dirty="0" smtClean="0">
                <a:ea typeface="+mn-lt"/>
                <a:cs typeface="+mn-lt"/>
              </a:rPr>
              <a:t> car</a:t>
            </a:r>
            <a:endParaRPr lang="en-GB" dirty="0" smtClean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GB" b="1" dirty="0" smtClean="0">
                <a:ea typeface="+mn-lt"/>
                <a:cs typeface="+mn-lt"/>
              </a:rPr>
              <a:t>Nurse</a:t>
            </a:r>
            <a:r>
              <a:rPr lang="en-GB" b="1" dirty="0" smtClean="0">
                <a:latin typeface="Avenir Next LT Pro"/>
                <a:ea typeface="+mn-lt"/>
                <a:cs typeface="+mn-lt"/>
              </a:rPr>
              <a:t> plans the daily schedule</a:t>
            </a:r>
            <a:r>
              <a:rPr lang="en-GB" b="1" dirty="0" smtClean="0">
                <a:ea typeface="+mn-lt"/>
                <a:cs typeface="+mn-lt"/>
              </a:rPr>
              <a:t> according to</a:t>
            </a:r>
            <a:r>
              <a:rPr lang="en-GB" dirty="0" smtClean="0">
                <a:ea typeface="+mn-lt"/>
                <a:cs typeface="+mn-lt"/>
              </a:rPr>
              <a:t>: the address of the patient, type and difficulty of the treatment. Then, they write a report about it.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GB" b="1" dirty="0" smtClean="0">
                <a:ea typeface="+mn-lt"/>
                <a:cs typeface="+mn-lt"/>
              </a:rPr>
              <a:t>Nurse's operations</a:t>
            </a:r>
            <a:r>
              <a:rPr lang="en-GB" dirty="0" smtClean="0">
                <a:ea typeface="+mn-lt"/>
                <a:cs typeface="+mn-lt"/>
              </a:rPr>
              <a:t>: injections, medicine application, infusion application, catheterization, wound re</a:t>
            </a:r>
            <a:r>
              <a:rPr lang="cs-CZ" dirty="0" smtClean="0">
                <a:ea typeface="+mn-lt"/>
                <a:cs typeface="+mn-lt"/>
              </a:rPr>
              <a:t>-</a:t>
            </a:r>
            <a:r>
              <a:rPr lang="en-GB" dirty="0" smtClean="0">
                <a:ea typeface="+mn-lt"/>
                <a:cs typeface="+mn-lt"/>
              </a:rPr>
              <a:t>bandage, practice of insulin application...</a:t>
            </a:r>
          </a:p>
        </p:txBody>
      </p:sp>
    </p:spTree>
    <p:extLst>
      <p:ext uri="{BB962C8B-B14F-4D97-AF65-F5344CB8AC3E}">
        <p14:creationId xmlns:p14="http://schemas.microsoft.com/office/powerpoint/2010/main" val="7680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0C802C-15E2-FE67-5426-4CDB1D75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2966"/>
            <a:ext cx="10972800" cy="63283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cs typeface="Posterama"/>
              </a:rPr>
              <a:t>The job description of a caregiver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E83164-262E-9D79-BEF7-E50DD3A11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/>
          </a:p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79BF8E4F-DD00-3855-0E2C-FABE4C392E1B}"/>
              </a:ext>
            </a:extLst>
          </p:cNvPr>
          <p:cNvSpPr txBox="1"/>
          <p:nvPr/>
        </p:nvSpPr>
        <p:spPr>
          <a:xfrm>
            <a:off x="713585" y="857808"/>
            <a:ext cx="10475626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Basic social counseling</a:t>
            </a:r>
            <a:r>
              <a:rPr lang="en-US" dirty="0"/>
              <a:t> </a:t>
            </a:r>
            <a:endParaRPr lang="cs-CZ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Help with routine actions of care</a:t>
            </a:r>
            <a:r>
              <a:rPr lang="en-US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Help with personal hygiene</a:t>
            </a:r>
            <a:r>
              <a:rPr lang="en-US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Meal preparation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Food delivery</a:t>
            </a:r>
            <a:r>
              <a:rPr lang="en-US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Help to keep the household running (cleaning, maintenance)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Water delivery </a:t>
            </a:r>
            <a:endParaRPr lang="en-US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Laundry and ironing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Escort to school, to doctors...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Regular or big groceries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Legwork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Supervision of medication intake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Escort for a walk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endParaRPr lang="cs-CZ" dirty="0"/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7B8C8D-303A-4A32-9B89-7D0C614A9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0C802C-15E2-FE67-5426-4CDB1D75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6151223" cy="1604126"/>
          </a:xfrm>
        </p:spPr>
        <p:txBody>
          <a:bodyPr>
            <a:normAutofit/>
          </a:bodyPr>
          <a:lstStyle/>
          <a:p>
            <a:r>
              <a:rPr lang="en-GB" dirty="0" smtClean="0">
                <a:cs typeface="Posterama"/>
              </a:rPr>
              <a:t>Training, education and wages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E83164-262E-9D79-BEF7-E50DD3A11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91995"/>
            <a:ext cx="6185859" cy="36596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en-GB" sz="1600" b="1" dirty="0" smtClean="0">
                <a:ea typeface="+mn-lt"/>
                <a:cs typeface="+mn-lt"/>
              </a:rPr>
              <a:t>Caregivers</a:t>
            </a:r>
            <a:r>
              <a:rPr lang="en-GB" sz="1600" dirty="0" smtClean="0">
                <a:ea typeface="+mn-lt"/>
                <a:cs typeface="+mn-lt"/>
              </a:rPr>
              <a:t> - at least a basic education and nursing course (3months)</a:t>
            </a:r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en-GB" sz="1600" b="1" dirty="0" smtClean="0"/>
              <a:t>Nurses working in home care</a:t>
            </a:r>
            <a:r>
              <a:rPr lang="en-GB" sz="1600" dirty="0" smtClean="0"/>
              <a:t> – general nurses in the field of community nursing care (</a:t>
            </a:r>
            <a:r>
              <a:rPr lang="en-GB" sz="1600" dirty="0" err="1" smtClean="0"/>
              <a:t>Bc</a:t>
            </a:r>
            <a:r>
              <a:rPr lang="en-GB" sz="1600" dirty="0" smtClean="0"/>
              <a:t>.) + 24 hours of training annually</a:t>
            </a:r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en-GB" sz="1600" b="1" dirty="0" smtClean="0"/>
              <a:t>Average salary of nurse in a hospital</a:t>
            </a:r>
            <a:r>
              <a:rPr lang="en-GB" sz="1600" dirty="0" smtClean="0"/>
              <a:t> - </a:t>
            </a:r>
            <a:r>
              <a:rPr lang="en-GB" sz="1600" dirty="0" smtClean="0">
                <a:ea typeface="+mn-lt"/>
                <a:cs typeface="+mn-lt"/>
              </a:rPr>
              <a:t>43 000 Czech crowns  (1 770€)</a:t>
            </a:r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en-GB" sz="1600" b="1" dirty="0" smtClean="0"/>
              <a:t>Average salary of a nurse in home health care</a:t>
            </a:r>
            <a:r>
              <a:rPr lang="en-GB" sz="1600" dirty="0" smtClean="0"/>
              <a:t> - </a:t>
            </a:r>
            <a:r>
              <a:rPr lang="en-GB" sz="1600" dirty="0" smtClean="0">
                <a:ea typeface="+mn-lt"/>
                <a:cs typeface="+mn-lt"/>
              </a:rPr>
              <a:t>35 000 Czech crowns (1 440€)</a:t>
            </a:r>
          </a:p>
          <a:p>
            <a:pPr marL="342900" indent="-342900">
              <a:lnSpc>
                <a:spcPct val="100000"/>
              </a:lnSpc>
              <a:buFont typeface="Arial" panose="020B0504020202020204" pitchFamily="34" charset="0"/>
              <a:buChar char="•"/>
            </a:pPr>
            <a:r>
              <a:rPr lang="en-GB" sz="1600" b="1" dirty="0" smtClean="0"/>
              <a:t>Average salary of a caregiver  </a:t>
            </a:r>
            <a:r>
              <a:rPr lang="en-GB" sz="1600" dirty="0" smtClean="0"/>
              <a:t>- 18 100 Czech crowns</a:t>
            </a:r>
            <a:r>
              <a:rPr lang="en-GB" sz="1600" dirty="0" smtClean="0">
                <a:ea typeface="+mn-lt"/>
                <a:cs typeface="+mn-lt"/>
              </a:rPr>
              <a:t> (750€)</a:t>
            </a:r>
            <a:endParaRPr lang="en-GB" sz="1600" dirty="0"/>
          </a:p>
        </p:txBody>
      </p:sp>
      <p:pic>
        <p:nvPicPr>
          <p:cNvPr id="5" name="Obrázek 7" descr="Obsah obrázku osoba, exteriér, lidé, dav&#10;&#10;Popis se vygeneroval automaticky.">
            <a:extLst>
              <a:ext uri="{FF2B5EF4-FFF2-40B4-BE49-F238E27FC236}">
                <a16:creationId xmlns:a16="http://schemas.microsoft.com/office/drawing/2014/main" xmlns="" id="{2575B9BE-57A3-EA30-237B-9720DB7A8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1" r="10710" b="-3"/>
          <a:stretch/>
        </p:blipFill>
        <p:spPr>
          <a:xfrm>
            <a:off x="7636300" y="10"/>
            <a:ext cx="4555700" cy="3857747"/>
          </a:xfrm>
          <a:custGeom>
            <a:avLst/>
            <a:gdLst/>
            <a:ahLst/>
            <a:cxnLst/>
            <a:rect l="l" t="t" r="r" b="b"/>
            <a:pathLst>
              <a:path w="4555700" h="3857757">
                <a:moveTo>
                  <a:pt x="2447915" y="3084896"/>
                </a:moveTo>
                <a:cubicBezTo>
                  <a:pt x="2508733" y="3080599"/>
                  <a:pt x="2571444" y="3093792"/>
                  <a:pt x="2628222" y="3126571"/>
                </a:cubicBezTo>
                <a:cubicBezTo>
                  <a:pt x="2779626" y="3213985"/>
                  <a:pt x="2831499" y="3407584"/>
                  <a:pt x="2744087" y="3558988"/>
                </a:cubicBezTo>
                <a:cubicBezTo>
                  <a:pt x="2656674" y="3710393"/>
                  <a:pt x="2463074" y="3762268"/>
                  <a:pt x="2311669" y="3674854"/>
                </a:cubicBezTo>
                <a:cubicBezTo>
                  <a:pt x="2160264" y="3587440"/>
                  <a:pt x="2108391" y="3393841"/>
                  <a:pt x="2195804" y="3242438"/>
                </a:cubicBezTo>
                <a:cubicBezTo>
                  <a:pt x="2250438" y="3147810"/>
                  <a:pt x="2346549" y="3092060"/>
                  <a:pt x="2447915" y="3084896"/>
                </a:cubicBezTo>
                <a:close/>
                <a:moveTo>
                  <a:pt x="505073" y="1299559"/>
                </a:moveTo>
                <a:cubicBezTo>
                  <a:pt x="596718" y="1293082"/>
                  <a:pt x="691212" y="1312962"/>
                  <a:pt x="776764" y="1362355"/>
                </a:cubicBezTo>
                <a:cubicBezTo>
                  <a:pt x="1004905" y="1494073"/>
                  <a:pt x="1083072" y="1785796"/>
                  <a:pt x="951354" y="2013937"/>
                </a:cubicBezTo>
                <a:cubicBezTo>
                  <a:pt x="819637" y="2242078"/>
                  <a:pt x="527915" y="2320244"/>
                  <a:pt x="299774" y="2188527"/>
                </a:cubicBezTo>
                <a:cubicBezTo>
                  <a:pt x="71633" y="2056810"/>
                  <a:pt x="-6534" y="1765087"/>
                  <a:pt x="125183" y="1536946"/>
                </a:cubicBezTo>
                <a:cubicBezTo>
                  <a:pt x="207507" y="1394358"/>
                  <a:pt x="352333" y="1310354"/>
                  <a:pt x="505073" y="1299559"/>
                </a:cubicBezTo>
                <a:close/>
                <a:moveTo>
                  <a:pt x="26604" y="0"/>
                </a:moveTo>
                <a:lnTo>
                  <a:pt x="4555700" y="0"/>
                </a:lnTo>
                <a:lnTo>
                  <a:pt x="4555700" y="3574963"/>
                </a:lnTo>
                <a:lnTo>
                  <a:pt x="4547299" y="3579746"/>
                </a:lnTo>
                <a:cubicBezTo>
                  <a:pt x="4383893" y="3659419"/>
                  <a:pt x="4198992" y="3698183"/>
                  <a:pt x="4028904" y="3679194"/>
                </a:cubicBezTo>
                <a:cubicBezTo>
                  <a:pt x="3490749" y="3619109"/>
                  <a:pt x="3442140" y="3018676"/>
                  <a:pt x="2819108" y="2894262"/>
                </a:cubicBezTo>
                <a:cubicBezTo>
                  <a:pt x="2383573" y="2807210"/>
                  <a:pt x="1998836" y="3019389"/>
                  <a:pt x="1967656" y="3037309"/>
                </a:cubicBezTo>
                <a:cubicBezTo>
                  <a:pt x="1523453" y="3290471"/>
                  <a:pt x="1560426" y="3727922"/>
                  <a:pt x="1139076" y="3824123"/>
                </a:cubicBezTo>
                <a:cubicBezTo>
                  <a:pt x="1049948" y="3844511"/>
                  <a:pt x="761716" y="3910281"/>
                  <a:pt x="523280" y="3772618"/>
                </a:cubicBezTo>
                <a:lnTo>
                  <a:pt x="523732" y="3772041"/>
                </a:lnTo>
                <a:cubicBezTo>
                  <a:pt x="488350" y="3751613"/>
                  <a:pt x="455375" y="3727427"/>
                  <a:pt x="425296" y="3699884"/>
                </a:cubicBezTo>
                <a:cubicBezTo>
                  <a:pt x="210007" y="3502423"/>
                  <a:pt x="152005" y="3142878"/>
                  <a:pt x="277475" y="2903987"/>
                </a:cubicBezTo>
                <a:cubicBezTo>
                  <a:pt x="446465" y="2582456"/>
                  <a:pt x="825348" y="2711638"/>
                  <a:pt x="1140355" y="2343772"/>
                </a:cubicBezTo>
                <a:cubicBezTo>
                  <a:pt x="1305778" y="2150580"/>
                  <a:pt x="1470401" y="1787252"/>
                  <a:pt x="1360076" y="1499040"/>
                </a:cubicBezTo>
                <a:cubicBezTo>
                  <a:pt x="1175408" y="1016672"/>
                  <a:pt x="391053" y="1195941"/>
                  <a:pt x="100023" y="653482"/>
                </a:cubicBezTo>
                <a:cubicBezTo>
                  <a:pt x="1489" y="469369"/>
                  <a:pt x="-22127" y="236830"/>
                  <a:pt x="19857" y="25326"/>
                </a:cubicBezTo>
                <a:close/>
              </a:path>
            </a:pathLst>
          </a:custGeom>
        </p:spPr>
      </p:pic>
      <p:pic>
        <p:nvPicPr>
          <p:cNvPr id="4" name="Obrázek 4" descr="Obsah obrázku osoba, držení, ruka&#10;&#10;Popis se vygeneroval automaticky.">
            <a:extLst>
              <a:ext uri="{FF2B5EF4-FFF2-40B4-BE49-F238E27FC236}">
                <a16:creationId xmlns:a16="http://schemas.microsoft.com/office/drawing/2014/main" xmlns="" id="{30F8F9D9-C398-0501-D31E-4C44A6894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52" r="-1" b="-1"/>
          <a:stretch/>
        </p:blipFill>
        <p:spPr>
          <a:xfrm>
            <a:off x="7840842" y="4410597"/>
            <a:ext cx="4351158" cy="2447403"/>
          </a:xfrm>
          <a:custGeom>
            <a:avLst/>
            <a:gdLst/>
            <a:ahLst/>
            <a:cxnLst/>
            <a:rect l="l" t="t" r="r" b="b"/>
            <a:pathLst>
              <a:path w="4850830" h="2722222">
                <a:moveTo>
                  <a:pt x="1056187" y="193875"/>
                </a:moveTo>
                <a:cubicBezTo>
                  <a:pt x="1242761" y="193875"/>
                  <a:pt x="1394009" y="345123"/>
                  <a:pt x="1394009" y="531697"/>
                </a:cubicBezTo>
                <a:cubicBezTo>
                  <a:pt x="1394009" y="718271"/>
                  <a:pt x="1242761" y="869519"/>
                  <a:pt x="1056187" y="869519"/>
                </a:cubicBezTo>
                <a:cubicBezTo>
                  <a:pt x="869614" y="869519"/>
                  <a:pt x="718366" y="718271"/>
                  <a:pt x="718366" y="531697"/>
                </a:cubicBezTo>
                <a:cubicBezTo>
                  <a:pt x="718366" y="345123"/>
                  <a:pt x="869614" y="193875"/>
                  <a:pt x="1056187" y="193875"/>
                </a:cubicBezTo>
                <a:close/>
                <a:moveTo>
                  <a:pt x="4605308" y="20115"/>
                </a:moveTo>
                <a:cubicBezTo>
                  <a:pt x="4633496" y="20842"/>
                  <a:pt x="4662364" y="24209"/>
                  <a:pt x="4692032" y="30588"/>
                </a:cubicBezTo>
                <a:cubicBezTo>
                  <a:pt x="4728644" y="38475"/>
                  <a:pt x="4764337" y="50580"/>
                  <a:pt x="4798864" y="66300"/>
                </a:cubicBezTo>
                <a:lnTo>
                  <a:pt x="4850830" y="96175"/>
                </a:lnTo>
                <a:lnTo>
                  <a:pt x="4850830" y="2722222"/>
                </a:lnTo>
                <a:lnTo>
                  <a:pt x="526454" y="2722222"/>
                </a:lnTo>
                <a:lnTo>
                  <a:pt x="523632" y="2713577"/>
                </a:lnTo>
                <a:cubicBezTo>
                  <a:pt x="403183" y="2425404"/>
                  <a:pt x="-12552" y="2219342"/>
                  <a:pt x="292" y="1807517"/>
                </a:cubicBezTo>
                <a:cubicBezTo>
                  <a:pt x="9155" y="1532425"/>
                  <a:pt x="205901" y="1247889"/>
                  <a:pt x="446118" y="1141158"/>
                </a:cubicBezTo>
                <a:cubicBezTo>
                  <a:pt x="814587" y="977743"/>
                  <a:pt x="1091883" y="1317256"/>
                  <a:pt x="1399058" y="1144546"/>
                </a:cubicBezTo>
                <a:cubicBezTo>
                  <a:pt x="1653956" y="1001226"/>
                  <a:pt x="1614460" y="616746"/>
                  <a:pt x="1919143" y="334305"/>
                </a:cubicBezTo>
                <a:cubicBezTo>
                  <a:pt x="2146890" y="123117"/>
                  <a:pt x="2398212" y="140179"/>
                  <a:pt x="2680066" y="173053"/>
                </a:cubicBezTo>
                <a:cubicBezTo>
                  <a:pt x="3060904" y="217628"/>
                  <a:pt x="3070600" y="462675"/>
                  <a:pt x="3394107" y="512336"/>
                </a:cubicBezTo>
                <a:cubicBezTo>
                  <a:pt x="3912761" y="592039"/>
                  <a:pt x="4182490" y="9193"/>
                  <a:pt x="4605308" y="20115"/>
                </a:cubicBezTo>
                <a:close/>
                <a:moveTo>
                  <a:pt x="3494767" y="0"/>
                </a:moveTo>
                <a:cubicBezTo>
                  <a:pt x="3601841" y="0"/>
                  <a:pt x="3688642" y="86801"/>
                  <a:pt x="3688642" y="193875"/>
                </a:cubicBezTo>
                <a:cubicBezTo>
                  <a:pt x="3688642" y="300950"/>
                  <a:pt x="3601841" y="387751"/>
                  <a:pt x="3494767" y="387751"/>
                </a:cubicBezTo>
                <a:cubicBezTo>
                  <a:pt x="3387693" y="387751"/>
                  <a:pt x="3300892" y="300950"/>
                  <a:pt x="3300892" y="193875"/>
                </a:cubicBezTo>
                <a:cubicBezTo>
                  <a:pt x="3300892" y="86801"/>
                  <a:pt x="3387693" y="0"/>
                  <a:pt x="349476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632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6ADA084-C86B-4F3C-8077-6A8999CC4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0C802C-15E2-FE67-5426-4CDB1D75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614069"/>
          </a:xfrm>
        </p:spPr>
        <p:txBody>
          <a:bodyPr>
            <a:normAutofit/>
          </a:bodyPr>
          <a:lstStyle/>
          <a:p>
            <a:r>
              <a:rPr lang="cs-CZ">
                <a:cs typeface="Posterama"/>
              </a:rPr>
              <a:t>Food care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E83164-262E-9D79-BEF7-E50DD3A11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5366821" cy="3417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900" b="1" dirty="0" smtClean="0"/>
              <a:t>Lunch delivery</a:t>
            </a:r>
            <a:r>
              <a:rPr lang="en-GB" sz="1900" dirty="0" smtClean="0"/>
              <a:t> – 50 patients per day (10 minutes/delivery)– 40 Czech crowns per operation (</a:t>
            </a:r>
            <a:r>
              <a:rPr lang="en-GB" sz="1900" dirty="0" smtClean="0">
                <a:ea typeface="+mn-lt"/>
                <a:cs typeface="+mn-lt"/>
              </a:rPr>
              <a:t>1.70€)</a:t>
            </a:r>
            <a:endParaRPr lang="en-GB" sz="1900" dirty="0" smtClean="0"/>
          </a:p>
          <a:p>
            <a:pPr>
              <a:lnSpc>
                <a:spcPct val="100000"/>
              </a:lnSpc>
            </a:pPr>
            <a:r>
              <a:rPr lang="en-GB" sz="1900" b="1" dirty="0" smtClean="0"/>
              <a:t>Help with food and drink preparation</a:t>
            </a:r>
            <a:r>
              <a:rPr lang="en-GB" sz="1900" dirty="0" smtClean="0"/>
              <a:t> – 10 patients/day (30 minutes/operation) - 135 Czech crowns </a:t>
            </a:r>
            <a:r>
              <a:rPr lang="en-GB" sz="1900" dirty="0" smtClean="0">
                <a:ea typeface="+mn-lt"/>
                <a:cs typeface="+mn-lt"/>
              </a:rPr>
              <a:t>(5.70€)</a:t>
            </a:r>
          </a:p>
          <a:p>
            <a:pPr>
              <a:lnSpc>
                <a:spcPct val="100000"/>
              </a:lnSpc>
            </a:pPr>
            <a:r>
              <a:rPr lang="en-GB" sz="1900" dirty="0" smtClean="0"/>
              <a:t>All these services are performed by a </a:t>
            </a:r>
            <a:r>
              <a:rPr lang="en-GB" sz="1900" b="1" dirty="0" smtClean="0"/>
              <a:t>caregiver</a:t>
            </a:r>
            <a:r>
              <a:rPr lang="en-GB" sz="1900" dirty="0" smtClean="0"/>
              <a:t>.</a:t>
            </a:r>
          </a:p>
          <a:p>
            <a:pPr>
              <a:lnSpc>
                <a:spcPct val="100000"/>
              </a:lnSpc>
            </a:pPr>
            <a:endParaRPr lang="cs-CZ" sz="1900" dirty="0"/>
          </a:p>
        </p:txBody>
      </p:sp>
      <p:pic>
        <p:nvPicPr>
          <p:cNvPr id="5" name="Picture 4" descr="Zátiší s dřevěnými lžícemi ve džbánu na kuchyňském pultu">
            <a:extLst>
              <a:ext uri="{FF2B5EF4-FFF2-40B4-BE49-F238E27FC236}">
                <a16:creationId xmlns:a16="http://schemas.microsoft.com/office/drawing/2014/main" xmlns="" id="{3FD85961-1A0B-0EEA-837A-0D9CB47FF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61" r="-1" b="-1"/>
          <a:stretch/>
        </p:blipFill>
        <p:spPr>
          <a:xfrm>
            <a:off x="6408746" y="318105"/>
            <a:ext cx="5783254" cy="5827839"/>
          </a:xfrm>
          <a:custGeom>
            <a:avLst/>
            <a:gdLst/>
            <a:ahLst/>
            <a:cxnLst/>
            <a:rect l="l" t="t" r="r" b="b"/>
            <a:pathLst>
              <a:path w="5783254" h="5827839">
                <a:moveTo>
                  <a:pt x="4737899" y="4735529"/>
                </a:moveTo>
                <a:cubicBezTo>
                  <a:pt x="5039532" y="4735529"/>
                  <a:pt x="5284054" y="4980051"/>
                  <a:pt x="5284054" y="5281684"/>
                </a:cubicBezTo>
                <a:cubicBezTo>
                  <a:pt x="5284054" y="5583317"/>
                  <a:pt x="5039532" y="5827839"/>
                  <a:pt x="4737899" y="5827839"/>
                </a:cubicBezTo>
                <a:cubicBezTo>
                  <a:pt x="4436266" y="5827839"/>
                  <a:pt x="4191744" y="5583317"/>
                  <a:pt x="4191744" y="5281684"/>
                </a:cubicBezTo>
                <a:cubicBezTo>
                  <a:pt x="4191744" y="4980051"/>
                  <a:pt x="4436266" y="4735529"/>
                  <a:pt x="4737899" y="4735529"/>
                </a:cubicBezTo>
                <a:close/>
                <a:moveTo>
                  <a:pt x="926278" y="4451445"/>
                </a:moveTo>
                <a:cubicBezTo>
                  <a:pt x="1155542" y="4451445"/>
                  <a:pt x="1341398" y="4637301"/>
                  <a:pt x="1341398" y="4866565"/>
                </a:cubicBezTo>
                <a:cubicBezTo>
                  <a:pt x="1341398" y="5095829"/>
                  <a:pt x="1155542" y="5281685"/>
                  <a:pt x="926278" y="5281685"/>
                </a:cubicBezTo>
                <a:cubicBezTo>
                  <a:pt x="697014" y="5281685"/>
                  <a:pt x="511158" y="5095829"/>
                  <a:pt x="511158" y="4866565"/>
                </a:cubicBezTo>
                <a:cubicBezTo>
                  <a:pt x="511158" y="4637301"/>
                  <a:pt x="697014" y="4451445"/>
                  <a:pt x="926278" y="4451445"/>
                </a:cubicBezTo>
                <a:close/>
                <a:moveTo>
                  <a:pt x="1681949" y="4088725"/>
                </a:moveTo>
                <a:cubicBezTo>
                  <a:pt x="1834038" y="4088725"/>
                  <a:pt x="1957331" y="4212018"/>
                  <a:pt x="1957331" y="4364107"/>
                </a:cubicBezTo>
                <a:cubicBezTo>
                  <a:pt x="1957331" y="4516196"/>
                  <a:pt x="1834038" y="4639489"/>
                  <a:pt x="1681949" y="4639489"/>
                </a:cubicBezTo>
                <a:cubicBezTo>
                  <a:pt x="1529860" y="4639489"/>
                  <a:pt x="1406567" y="4516196"/>
                  <a:pt x="1406567" y="4364107"/>
                </a:cubicBezTo>
                <a:cubicBezTo>
                  <a:pt x="1406567" y="4212018"/>
                  <a:pt x="1529860" y="4088725"/>
                  <a:pt x="1681949" y="4088725"/>
                </a:cubicBezTo>
                <a:close/>
                <a:moveTo>
                  <a:pt x="1693411" y="509182"/>
                </a:moveTo>
                <a:cubicBezTo>
                  <a:pt x="1845500" y="509182"/>
                  <a:pt x="1968793" y="632475"/>
                  <a:pt x="1968793" y="784564"/>
                </a:cubicBezTo>
                <a:cubicBezTo>
                  <a:pt x="1968793" y="936653"/>
                  <a:pt x="1845500" y="1059946"/>
                  <a:pt x="1693411" y="1059946"/>
                </a:cubicBezTo>
                <a:cubicBezTo>
                  <a:pt x="1541322" y="1059946"/>
                  <a:pt x="1418029" y="936653"/>
                  <a:pt x="1418029" y="784564"/>
                </a:cubicBezTo>
                <a:cubicBezTo>
                  <a:pt x="1418029" y="632475"/>
                  <a:pt x="1541322" y="509182"/>
                  <a:pt x="1693411" y="509182"/>
                </a:cubicBezTo>
                <a:close/>
                <a:moveTo>
                  <a:pt x="3016437" y="478512"/>
                </a:moveTo>
                <a:cubicBezTo>
                  <a:pt x="3052905" y="476034"/>
                  <a:pt x="3089701" y="476075"/>
                  <a:pt x="3126794" y="478680"/>
                </a:cubicBezTo>
                <a:cubicBezTo>
                  <a:pt x="3225709" y="485628"/>
                  <a:pt x="3326735" y="510816"/>
                  <a:pt x="3429286" y="555125"/>
                </a:cubicBezTo>
                <a:cubicBezTo>
                  <a:pt x="3588377" y="623860"/>
                  <a:pt x="3726579" y="757508"/>
                  <a:pt x="3852460" y="883435"/>
                </a:cubicBezTo>
                <a:cubicBezTo>
                  <a:pt x="4189958" y="1221166"/>
                  <a:pt x="4581366" y="1207328"/>
                  <a:pt x="4939713" y="1000031"/>
                </a:cubicBezTo>
                <a:cubicBezTo>
                  <a:pt x="5194103" y="852348"/>
                  <a:pt x="5433141" y="675268"/>
                  <a:pt x="5697634" y="549718"/>
                </a:cubicBezTo>
                <a:lnTo>
                  <a:pt x="5783254" y="513561"/>
                </a:lnTo>
                <a:lnTo>
                  <a:pt x="5783254" y="4871711"/>
                </a:lnTo>
                <a:lnTo>
                  <a:pt x="5743328" y="4864473"/>
                </a:lnTo>
                <a:cubicBezTo>
                  <a:pt x="5605918" y="4834320"/>
                  <a:pt x="5469797" y="4789559"/>
                  <a:pt x="5333250" y="4737862"/>
                </a:cubicBezTo>
                <a:cubicBezTo>
                  <a:pt x="5018374" y="4618749"/>
                  <a:pt x="4676802" y="4500296"/>
                  <a:pt x="4354677" y="4623045"/>
                </a:cubicBezTo>
                <a:cubicBezTo>
                  <a:pt x="4093969" y="4722577"/>
                  <a:pt x="3874992" y="4932580"/>
                  <a:pt x="3639124" y="5095915"/>
                </a:cubicBezTo>
                <a:cubicBezTo>
                  <a:pt x="3490411" y="5199039"/>
                  <a:pt x="3351637" y="5318395"/>
                  <a:pt x="3196098" y="5409413"/>
                </a:cubicBezTo>
                <a:cubicBezTo>
                  <a:pt x="2798576" y="5642084"/>
                  <a:pt x="2315054" y="5309217"/>
                  <a:pt x="2216541" y="5005202"/>
                </a:cubicBezTo>
                <a:cubicBezTo>
                  <a:pt x="2172959" y="4870183"/>
                  <a:pt x="2182102" y="4711777"/>
                  <a:pt x="2195718" y="4566594"/>
                </a:cubicBezTo>
                <a:cubicBezTo>
                  <a:pt x="2235161" y="4141667"/>
                  <a:pt x="1842961" y="3903370"/>
                  <a:pt x="1509426" y="3909896"/>
                </a:cubicBezTo>
                <a:cubicBezTo>
                  <a:pt x="539234" y="3931048"/>
                  <a:pt x="29168" y="3302144"/>
                  <a:pt x="354" y="2455296"/>
                </a:cubicBezTo>
                <a:cubicBezTo>
                  <a:pt x="-4549" y="2310187"/>
                  <a:pt x="42804" y="2163767"/>
                  <a:pt x="65932" y="2017226"/>
                </a:cubicBezTo>
                <a:cubicBezTo>
                  <a:pt x="138904" y="1706535"/>
                  <a:pt x="262471" y="1430265"/>
                  <a:pt x="548743" y="1259879"/>
                </a:cubicBezTo>
                <a:cubicBezTo>
                  <a:pt x="731311" y="1151231"/>
                  <a:pt x="929316" y="1141485"/>
                  <a:pt x="1139870" y="1171590"/>
                </a:cubicBezTo>
                <a:cubicBezTo>
                  <a:pt x="1368879" y="1204173"/>
                  <a:pt x="1602397" y="1224911"/>
                  <a:pt x="1832320" y="1214571"/>
                </a:cubicBezTo>
                <a:cubicBezTo>
                  <a:pt x="2045424" y="1204861"/>
                  <a:pt x="2179434" y="1036538"/>
                  <a:pt x="2309408" y="884812"/>
                </a:cubicBezTo>
                <a:cubicBezTo>
                  <a:pt x="2521947" y="636609"/>
                  <a:pt x="2761159" y="495859"/>
                  <a:pt x="3016437" y="478512"/>
                </a:cubicBezTo>
                <a:close/>
                <a:moveTo>
                  <a:pt x="4470143" y="0"/>
                </a:moveTo>
                <a:cubicBezTo>
                  <a:pt x="4685857" y="0"/>
                  <a:pt x="4860728" y="174871"/>
                  <a:pt x="4860728" y="390585"/>
                </a:cubicBezTo>
                <a:cubicBezTo>
                  <a:pt x="4860728" y="606299"/>
                  <a:pt x="4685857" y="781170"/>
                  <a:pt x="4470143" y="781170"/>
                </a:cubicBezTo>
                <a:cubicBezTo>
                  <a:pt x="4254429" y="781170"/>
                  <a:pt x="4079558" y="606299"/>
                  <a:pt x="4079558" y="390585"/>
                </a:cubicBezTo>
                <a:cubicBezTo>
                  <a:pt x="4079558" y="174871"/>
                  <a:pt x="4254429" y="0"/>
                  <a:pt x="447014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00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xmlns="" id="{B937640E-EF7A-4A6C-A950-D12B7D5C9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ADA084-C86B-4F3C-8077-6A8999CC4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0C802C-15E2-FE67-5426-4CDB1D75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575276"/>
          </a:xfrm>
        </p:spPr>
        <p:txBody>
          <a:bodyPr>
            <a:normAutofit/>
          </a:bodyPr>
          <a:lstStyle/>
          <a:p>
            <a:r>
              <a:rPr lang="en-GB" dirty="0" smtClean="0">
                <a:cs typeface="Posterama"/>
              </a:rPr>
              <a:t>Laundry care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E83164-262E-9D79-BEF7-E50DD3A11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5713185" cy="31747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 smtClean="0"/>
              <a:t>Laundry and ironing</a:t>
            </a:r>
            <a:r>
              <a:rPr lang="en-GB" dirty="0" smtClean="0"/>
              <a:t> – 1 hour/1 washing machine; 70 Czech crowns (3</a:t>
            </a:r>
            <a:r>
              <a:rPr lang="en-GB" dirty="0" smtClean="0">
                <a:ea typeface="+mn-lt"/>
                <a:cs typeface="+mn-lt"/>
              </a:rPr>
              <a:t>€</a:t>
            </a:r>
            <a:r>
              <a:rPr lang="en-GB" dirty="0" smtClean="0"/>
              <a:t>) per 1kg of laundry</a:t>
            </a:r>
          </a:p>
          <a:p>
            <a:r>
              <a:rPr lang="en-GB" b="1" dirty="0" smtClean="0">
                <a:ea typeface="+mn-lt"/>
                <a:cs typeface="+mn-lt"/>
              </a:rPr>
              <a:t>Ironing (without laundry) -</a:t>
            </a:r>
            <a:r>
              <a:rPr lang="en-GB" dirty="0" smtClean="0">
                <a:ea typeface="+mn-lt"/>
                <a:cs typeface="+mn-lt"/>
              </a:rPr>
              <a:t> 35 Czech crowns (1.50€) per 1kg</a:t>
            </a:r>
          </a:p>
          <a:p>
            <a:r>
              <a:rPr lang="en-GB" dirty="0" smtClean="0">
                <a:ea typeface="+mn-lt"/>
                <a:cs typeface="+mn-lt"/>
              </a:rPr>
              <a:t>All these services are performed by </a:t>
            </a:r>
            <a:r>
              <a:rPr lang="cs-CZ" dirty="0" smtClean="0">
                <a:ea typeface="+mn-lt"/>
                <a:cs typeface="+mn-lt"/>
              </a:rPr>
              <a:t>a </a:t>
            </a:r>
            <a:r>
              <a:rPr lang="en-GB" b="1" dirty="0" smtClean="0">
                <a:ea typeface="+mn-lt"/>
                <a:cs typeface="+mn-lt"/>
              </a:rPr>
              <a:t>caregiver.</a:t>
            </a:r>
            <a:endParaRPr lang="en-GB" dirty="0" smtClean="0">
              <a:ea typeface="+mn-lt"/>
              <a:cs typeface="+mn-lt"/>
            </a:endParaRP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D84497F5-1FFC-5104-C895-0C14866D4E9E}"/>
              </a:ext>
            </a:extLst>
          </p:cNvPr>
          <p:cNvSpPr txBox="1"/>
          <p:nvPr/>
        </p:nvSpPr>
        <p:spPr>
          <a:xfrm>
            <a:off x="9594815" y="6657945"/>
            <a:ext cx="259718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Tato fotka</a:t>
            </a:r>
            <a:r>
              <a:rPr lang="en-US" sz="700">
                <a:solidFill>
                  <a:srgbClr val="FFFFFF"/>
                </a:solidFill>
              </a:rPr>
              <a:t> od autora Neznámý autor s licencí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4" name="Obrázek 4" descr="Obsah obrázku spotřebič, interiér, bílé zboží, sušák na prádlo&#10;&#10;Popis se vygeneroval automaticky.">
            <a:extLst>
              <a:ext uri="{FF2B5EF4-FFF2-40B4-BE49-F238E27FC236}">
                <a16:creationId xmlns:a16="http://schemas.microsoft.com/office/drawing/2014/main" xmlns="" id="{C6A91A4E-651D-4894-863D-86C836C633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4073" r="13081"/>
          <a:stretch/>
        </p:blipFill>
        <p:spPr>
          <a:xfrm>
            <a:off x="6599498" y="2"/>
            <a:ext cx="5592502" cy="6218525"/>
          </a:xfrm>
          <a:custGeom>
            <a:avLst/>
            <a:gdLst/>
            <a:ahLst/>
            <a:cxnLst/>
            <a:rect l="l" t="t" r="r" b="b"/>
            <a:pathLst>
              <a:path w="5592502" h="6218525">
                <a:moveTo>
                  <a:pt x="2549391" y="5657612"/>
                </a:moveTo>
                <a:cubicBezTo>
                  <a:pt x="2568895" y="5660359"/>
                  <a:pt x="2588012" y="5665853"/>
                  <a:pt x="2606158" y="5674005"/>
                </a:cubicBezTo>
                <a:cubicBezTo>
                  <a:pt x="2690694" y="5711355"/>
                  <a:pt x="2743699" y="5803287"/>
                  <a:pt x="2734722" y="5897877"/>
                </a:cubicBezTo>
                <a:cubicBezTo>
                  <a:pt x="2720716" y="6045476"/>
                  <a:pt x="2578003" y="6136188"/>
                  <a:pt x="2445921" y="6086557"/>
                </a:cubicBezTo>
                <a:cubicBezTo>
                  <a:pt x="2352551" y="6051652"/>
                  <a:pt x="2293727" y="5951889"/>
                  <a:pt x="2306440" y="5850621"/>
                </a:cubicBezTo>
                <a:cubicBezTo>
                  <a:pt x="2319512" y="5745685"/>
                  <a:pt x="2398158" y="5671063"/>
                  <a:pt x="2490307" y="5657701"/>
                </a:cubicBezTo>
                <a:cubicBezTo>
                  <a:pt x="2509998" y="5654864"/>
                  <a:pt x="2529887" y="5654864"/>
                  <a:pt x="2549391" y="5657612"/>
                </a:cubicBezTo>
                <a:close/>
                <a:moveTo>
                  <a:pt x="708303" y="494981"/>
                </a:moveTo>
                <a:cubicBezTo>
                  <a:pt x="758766" y="498141"/>
                  <a:pt x="808381" y="509490"/>
                  <a:pt x="855181" y="528594"/>
                </a:cubicBezTo>
                <a:cubicBezTo>
                  <a:pt x="1052623" y="608676"/>
                  <a:pt x="1174866" y="823069"/>
                  <a:pt x="1146999" y="1039903"/>
                </a:cubicBezTo>
                <a:cubicBezTo>
                  <a:pt x="1106562" y="1357577"/>
                  <a:pt x="789750" y="1547407"/>
                  <a:pt x="502601" y="1427029"/>
                </a:cubicBezTo>
                <a:cubicBezTo>
                  <a:pt x="303292" y="1343573"/>
                  <a:pt x="183634" y="1123578"/>
                  <a:pt x="217535" y="904373"/>
                </a:cubicBezTo>
                <a:cubicBezTo>
                  <a:pt x="256894" y="649831"/>
                  <a:pt x="474662" y="481046"/>
                  <a:pt x="708303" y="494981"/>
                </a:cubicBezTo>
                <a:close/>
                <a:moveTo>
                  <a:pt x="2580518" y="186644"/>
                </a:moveTo>
                <a:cubicBezTo>
                  <a:pt x="2602438" y="187938"/>
                  <a:pt x="2623999" y="192821"/>
                  <a:pt x="2644369" y="201008"/>
                </a:cubicBezTo>
                <a:cubicBezTo>
                  <a:pt x="2730556" y="235843"/>
                  <a:pt x="2783562" y="328998"/>
                  <a:pt x="2771424" y="423660"/>
                </a:cubicBezTo>
                <a:cubicBezTo>
                  <a:pt x="2753683" y="561920"/>
                  <a:pt x="2615927" y="644516"/>
                  <a:pt x="2491026" y="592159"/>
                </a:cubicBezTo>
                <a:cubicBezTo>
                  <a:pt x="2404264" y="555816"/>
                  <a:pt x="2352192" y="460147"/>
                  <a:pt x="2366987" y="364694"/>
                </a:cubicBezTo>
                <a:cubicBezTo>
                  <a:pt x="2384081" y="253943"/>
                  <a:pt x="2478888" y="180540"/>
                  <a:pt x="2580518" y="186644"/>
                </a:cubicBezTo>
                <a:close/>
                <a:moveTo>
                  <a:pt x="3406298" y="0"/>
                </a:moveTo>
                <a:lnTo>
                  <a:pt x="4023898" y="0"/>
                </a:lnTo>
                <a:lnTo>
                  <a:pt x="4039485" y="16440"/>
                </a:lnTo>
                <a:cubicBezTo>
                  <a:pt x="4112899" y="107670"/>
                  <a:pt x="4150006" y="228832"/>
                  <a:pt x="4134340" y="350976"/>
                </a:cubicBezTo>
                <a:cubicBezTo>
                  <a:pt x="4097638" y="636402"/>
                  <a:pt x="3812859" y="806910"/>
                  <a:pt x="3554440" y="699175"/>
                </a:cubicBezTo>
                <a:cubicBezTo>
                  <a:pt x="3374882" y="624048"/>
                  <a:pt x="3267147" y="426247"/>
                  <a:pt x="3297887" y="228805"/>
                </a:cubicBezTo>
                <a:cubicBezTo>
                  <a:pt x="3311165" y="142914"/>
                  <a:pt x="3347028" y="67910"/>
                  <a:pt x="3397755" y="8363"/>
                </a:cubicBezTo>
                <a:close/>
                <a:moveTo>
                  <a:pt x="1503015" y="0"/>
                </a:moveTo>
                <a:lnTo>
                  <a:pt x="1857869" y="0"/>
                </a:lnTo>
                <a:lnTo>
                  <a:pt x="1875734" y="7199"/>
                </a:lnTo>
                <a:cubicBezTo>
                  <a:pt x="1972792" y="53203"/>
                  <a:pt x="2044088" y="119768"/>
                  <a:pt x="2073805" y="147644"/>
                </a:cubicBezTo>
                <a:cubicBezTo>
                  <a:pt x="2298899" y="357871"/>
                  <a:pt x="2120777" y="615502"/>
                  <a:pt x="2304070" y="931092"/>
                </a:cubicBezTo>
                <a:cubicBezTo>
                  <a:pt x="2332548" y="977849"/>
                  <a:pt x="2365220" y="1021948"/>
                  <a:pt x="2401678" y="1062815"/>
                </a:cubicBezTo>
                <a:cubicBezTo>
                  <a:pt x="2473501" y="1144478"/>
                  <a:pt x="2607307" y="1130114"/>
                  <a:pt x="2658732" y="1035092"/>
                </a:cubicBezTo>
                <a:cubicBezTo>
                  <a:pt x="2743699" y="878014"/>
                  <a:pt x="2824931" y="701903"/>
                  <a:pt x="2989622" y="656081"/>
                </a:cubicBezTo>
                <a:cubicBezTo>
                  <a:pt x="3309810" y="566949"/>
                  <a:pt x="3500428" y="1096285"/>
                  <a:pt x="3832251" y="1033009"/>
                </a:cubicBezTo>
                <a:cubicBezTo>
                  <a:pt x="3970008" y="1006722"/>
                  <a:pt x="4049875" y="893816"/>
                  <a:pt x="4122489" y="753905"/>
                </a:cubicBezTo>
                <a:cubicBezTo>
                  <a:pt x="4142671" y="714904"/>
                  <a:pt x="4162351" y="673821"/>
                  <a:pt x="4182533" y="631806"/>
                </a:cubicBezTo>
                <a:cubicBezTo>
                  <a:pt x="4229290" y="465301"/>
                  <a:pt x="4292692" y="172828"/>
                  <a:pt x="4600355" y="8334"/>
                </a:cubicBezTo>
                <a:lnTo>
                  <a:pt x="4621097" y="0"/>
                </a:lnTo>
                <a:lnTo>
                  <a:pt x="5592502" y="0"/>
                </a:lnTo>
                <a:lnTo>
                  <a:pt x="5592502" y="6214998"/>
                </a:lnTo>
                <a:lnTo>
                  <a:pt x="5570190" y="6214772"/>
                </a:lnTo>
                <a:cubicBezTo>
                  <a:pt x="5484588" y="6205588"/>
                  <a:pt x="5403563" y="6179480"/>
                  <a:pt x="5336013" y="6134537"/>
                </a:cubicBezTo>
                <a:cubicBezTo>
                  <a:pt x="5329154" y="6129869"/>
                  <a:pt x="5322654" y="6124696"/>
                  <a:pt x="5316549" y="6119095"/>
                </a:cubicBezTo>
                <a:cubicBezTo>
                  <a:pt x="5197251" y="6026083"/>
                  <a:pt x="4557234" y="5546951"/>
                  <a:pt x="4161920" y="5655261"/>
                </a:cubicBezTo>
                <a:cubicBezTo>
                  <a:pt x="3724588" y="5774990"/>
                  <a:pt x="3364683" y="6051365"/>
                  <a:pt x="3163578" y="5852918"/>
                </a:cubicBezTo>
                <a:cubicBezTo>
                  <a:pt x="3116533" y="5806591"/>
                  <a:pt x="3049235" y="5739436"/>
                  <a:pt x="2973749" y="5663664"/>
                </a:cubicBezTo>
                <a:cubicBezTo>
                  <a:pt x="2851650" y="5565913"/>
                  <a:pt x="2725959" y="5472256"/>
                  <a:pt x="2569025" y="5499547"/>
                </a:cubicBezTo>
                <a:cubicBezTo>
                  <a:pt x="2209910" y="5562035"/>
                  <a:pt x="2237849" y="5993549"/>
                  <a:pt x="1769490" y="6169659"/>
                </a:cubicBezTo>
                <a:cubicBezTo>
                  <a:pt x="1527877" y="6260515"/>
                  <a:pt x="1178242" y="6229415"/>
                  <a:pt x="1004789" y="6036355"/>
                </a:cubicBezTo>
                <a:cubicBezTo>
                  <a:pt x="724104" y="5723780"/>
                  <a:pt x="1106993" y="5230642"/>
                  <a:pt x="804905" y="4851273"/>
                </a:cubicBezTo>
                <a:cubicBezTo>
                  <a:pt x="628292" y="4629698"/>
                  <a:pt x="441120" y="4729173"/>
                  <a:pt x="243535" y="4461846"/>
                </a:cubicBezTo>
                <a:cubicBezTo>
                  <a:pt x="97446" y="4264262"/>
                  <a:pt x="-23647" y="4082765"/>
                  <a:pt x="35822" y="3819891"/>
                </a:cubicBezTo>
                <a:cubicBezTo>
                  <a:pt x="115402" y="3468316"/>
                  <a:pt x="419645" y="3331136"/>
                  <a:pt x="416485" y="3077311"/>
                </a:cubicBezTo>
                <a:cubicBezTo>
                  <a:pt x="412894" y="2772206"/>
                  <a:pt x="39413" y="2711086"/>
                  <a:pt x="2855" y="2363246"/>
                </a:cubicBezTo>
                <a:cubicBezTo>
                  <a:pt x="-20990" y="2136357"/>
                  <a:pt x="106640" y="1864649"/>
                  <a:pt x="308319" y="1738959"/>
                </a:cubicBezTo>
                <a:cubicBezTo>
                  <a:pt x="680004" y="1507042"/>
                  <a:pt x="1099021" y="1898408"/>
                  <a:pt x="1384015" y="1665772"/>
                </a:cubicBezTo>
                <a:cubicBezTo>
                  <a:pt x="1554236" y="1526793"/>
                  <a:pt x="1581960" y="1242948"/>
                  <a:pt x="1548849" y="1064181"/>
                </a:cubicBezTo>
                <a:cubicBezTo>
                  <a:pt x="1485717" y="723810"/>
                  <a:pt x="1206612" y="668075"/>
                  <a:pt x="1216954" y="408794"/>
                </a:cubicBezTo>
                <a:cubicBezTo>
                  <a:pt x="1222664" y="264268"/>
                  <a:pt x="1316043" y="114328"/>
                  <a:pt x="1447763" y="2945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05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lashVTI">
  <a:themeElements>
    <a:clrScheme name="AnalogousFromRegularSeedLeftStep">
      <a:dk1>
        <a:srgbClr val="000000"/>
      </a:dk1>
      <a:lt1>
        <a:srgbClr val="FFFFFF"/>
      </a:lt1>
      <a:dk2>
        <a:srgbClr val="1B2F2D"/>
      </a:dk2>
      <a:lt2>
        <a:srgbClr val="F0F3F3"/>
      </a:lt2>
      <a:accent1>
        <a:srgbClr val="C3614D"/>
      </a:accent1>
      <a:accent2>
        <a:srgbClr val="B13B58"/>
      </a:accent2>
      <a:accent3>
        <a:srgbClr val="C34D9B"/>
      </a:accent3>
      <a:accent4>
        <a:srgbClr val="A83BB1"/>
      </a:accent4>
      <a:accent5>
        <a:srgbClr val="894DC3"/>
      </a:accent5>
      <a:accent6>
        <a:srgbClr val="534AB7"/>
      </a:accent6>
      <a:hlink>
        <a:srgbClr val="3897AA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226</Words>
  <Application>Microsoft Office PowerPoint</Application>
  <PresentationFormat>Širokoúhlá obrazovka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Arial,Sans-Serif</vt:lpstr>
      <vt:lpstr>Avenir Next LT Pro</vt:lpstr>
      <vt:lpstr>Calibri</vt:lpstr>
      <vt:lpstr>Calibri Light</vt:lpstr>
      <vt:lpstr>Posterama</vt:lpstr>
      <vt:lpstr>Segoe UI Semilight</vt:lpstr>
      <vt:lpstr>SplashVTI</vt:lpstr>
      <vt:lpstr>Prezentace aplikace PowerPoint</vt:lpstr>
      <vt:lpstr>Home care</vt:lpstr>
      <vt:lpstr>Working experience in home care for students</vt:lpstr>
      <vt:lpstr>Organizing of home care</vt:lpstr>
      <vt:lpstr>  The job description of a nurse in home care</vt:lpstr>
      <vt:lpstr>The job description of a caregiver</vt:lpstr>
      <vt:lpstr>Training, education and wages</vt:lpstr>
      <vt:lpstr>Food care</vt:lpstr>
      <vt:lpstr>Laundry care</vt:lpstr>
      <vt:lpstr>Links with the family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Stanislava Hanlova</dc:creator>
  <cp:lastModifiedBy>Miluše Matějcová</cp:lastModifiedBy>
  <cp:revision>45</cp:revision>
  <dcterms:created xsi:type="dcterms:W3CDTF">2022-12-20T15:10:38Z</dcterms:created>
  <dcterms:modified xsi:type="dcterms:W3CDTF">2023-06-22T08:14:36Z</dcterms:modified>
</cp:coreProperties>
</file>