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4"/>
  </p:notesMasterIdLst>
  <p:handoutMasterIdLst>
    <p:handoutMasterId r:id="rId15"/>
  </p:handoutMasterIdLst>
  <p:sldIdLst>
    <p:sldId id="281" r:id="rId2"/>
    <p:sldId id="257" r:id="rId3"/>
    <p:sldId id="260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2" r:id="rId1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8BB"/>
    <a:srgbClr val="2470AE"/>
    <a:srgbClr val="2A83CC"/>
    <a:srgbClr val="3D91D7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22.6.2023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22.6.2023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22.6.2023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22.6.2023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22.6.2023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22.6.2023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22.6.2023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22.6.2023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22.6.2023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22.6.2023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22.6.2023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22.6.2023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22.6.2023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22.6.2023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22.6.2023</a:t>
            </a:fld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004" y="615034"/>
            <a:ext cx="767999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5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B47B41-7492-0095-005E-D26FD24C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752" y="642796"/>
            <a:ext cx="8363989" cy="1047645"/>
          </a:xfrm>
        </p:spPr>
        <p:txBody>
          <a:bodyPr anchor="b"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What are common mistakes while administering </a:t>
            </a:r>
            <a:r>
              <a:rPr lang="en-US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medicat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on and why do these slip-ups happen?</a:t>
            </a:r>
            <a:endParaRPr lang="cs-CZ" sz="3200" b="1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B24471E-A010-BB53-827C-DB23FD12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73287"/>
            <a:ext cx="9658237" cy="38628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alt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 </a:t>
            </a:r>
            <a:r>
              <a:rPr lang="cs-CZ" alt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kumimoji="0" lang="cs-CZ" altLang="cs-CZ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Mistaken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dosage</a:t>
            </a:r>
            <a:endParaRPr kumimoji="0" lang="cs-CZ" altLang="cs-CZ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endParaRPr kumimoji="0" lang="cs-CZ" altLang="cs-CZ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edications | Autism Wiki | Fandom">
            <a:extLst>
              <a:ext uri="{FF2B5EF4-FFF2-40B4-BE49-F238E27FC236}">
                <a16:creationId xmlns="" xmlns:a16="http://schemas.microsoft.com/office/drawing/2014/main" id="{51A545FB-B5AC-73FF-7FAC-49AEE91C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3"/>
          <a:stretch/>
        </p:blipFill>
        <p:spPr bwMode="auto">
          <a:xfrm>
            <a:off x="0" y="-1"/>
            <a:ext cx="1903752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ications | Autism Wiki | Fandom">
            <a:extLst>
              <a:ext uri="{FF2B5EF4-FFF2-40B4-BE49-F238E27FC236}">
                <a16:creationId xmlns="" xmlns:a16="http://schemas.microsoft.com/office/drawing/2014/main" id="{E7D1425B-AE2F-6BE5-4650-1FA8EE8D4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/>
          <a:stretch/>
        </p:blipFill>
        <p:spPr bwMode="auto">
          <a:xfrm>
            <a:off x="10267741" y="0"/>
            <a:ext cx="1903751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6C9FEF44-316A-6989-3605-A61CB70A9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38" y="2333237"/>
            <a:ext cx="2600806" cy="1596986"/>
          </a:xfrm>
          <a:prstGeom prst="rect">
            <a:avLst/>
          </a:prstGeom>
        </p:spPr>
      </p:pic>
      <p:pic>
        <p:nvPicPr>
          <p:cNvPr id="7" name="Picture 8" descr="na předpis – Lékárna Lemon">
            <a:extLst>
              <a:ext uri="{FF2B5EF4-FFF2-40B4-BE49-F238E27FC236}">
                <a16:creationId xmlns="" xmlns:a16="http://schemas.microsoft.com/office/drawing/2014/main" id="{DE4381AF-026E-99B0-957D-97F27E06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06" y="2220988"/>
            <a:ext cx="2426142" cy="22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gen 10 - ADC.sk">
            <a:extLst>
              <a:ext uri="{FF2B5EF4-FFF2-40B4-BE49-F238E27FC236}">
                <a16:creationId xmlns="" xmlns:a16="http://schemas.microsoft.com/office/drawing/2014/main" id="{7184C09F-2BFF-E5CB-6657-7A372ECD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83" y="4174581"/>
            <a:ext cx="2208069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rtič a půlič léků se zásobníkem 4v1 - Vaše DEDRA - oficiální stránky">
            <a:extLst>
              <a:ext uri="{FF2B5EF4-FFF2-40B4-BE49-F238E27FC236}">
                <a16:creationId xmlns="" xmlns:a16="http://schemas.microsoft.com/office/drawing/2014/main" id="{8D8149B5-5299-B80D-3A2C-A3340085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04" y="4013153"/>
            <a:ext cx="3571746" cy="23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B47B41-7492-0095-005E-D26FD24C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752" y="642796"/>
            <a:ext cx="8363989" cy="1047645"/>
          </a:xfrm>
        </p:spPr>
        <p:txBody>
          <a:bodyPr anchor="b">
            <a:noAutofit/>
          </a:bodyPr>
          <a:lstStyle/>
          <a:p>
            <a:pPr algn="ctr"/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Process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during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medicine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application</a:t>
            </a:r>
            <a:endParaRPr lang="cs-CZ" sz="3200" b="1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B24471E-A010-BB53-827C-DB23FD12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73287"/>
            <a:ext cx="9658237" cy="386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Infusion</a:t>
            </a:r>
            <a:r>
              <a:rPr lang="cs-CZ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cs-CZ" sz="20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808" lvl="1" indent="-457200">
              <a:lnSpc>
                <a:spcPct val="130000"/>
              </a:lnSpc>
              <a:buFont typeface="+mj-lt"/>
              <a:buAutoNum type="arabicParenR"/>
            </a:pPr>
            <a:r>
              <a:rPr lang="cs-CZ" sz="1800" dirty="0" err="1">
                <a:solidFill>
                  <a:schemeClr val="tx1"/>
                </a:solidFill>
              </a:rPr>
              <a:t>Patient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</a:t>
            </a:r>
            <a:r>
              <a:rPr lang="cs-CZ" sz="1800" dirty="0" err="1">
                <a:solidFill>
                  <a:schemeClr val="tx1"/>
                </a:solidFill>
              </a:rPr>
              <a:t>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card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stating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the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medication</a:t>
            </a:r>
            <a:endParaRPr lang="cs-CZ" sz="1800" dirty="0">
              <a:solidFill>
                <a:schemeClr val="tx1"/>
              </a:solidFill>
            </a:endParaRPr>
          </a:p>
          <a:p>
            <a:pPr marL="749808" lvl="1" indent="-457200">
              <a:lnSpc>
                <a:spcPct val="130000"/>
              </a:lnSpc>
              <a:buFont typeface="+mj-lt"/>
              <a:buAutoNum type="arabicParenR"/>
            </a:pPr>
            <a:r>
              <a:rPr lang="cs-CZ" sz="1800" dirty="0" err="1">
                <a:solidFill>
                  <a:schemeClr val="tx1"/>
                </a:solidFill>
              </a:rPr>
              <a:t>Medicine</a:t>
            </a:r>
            <a:r>
              <a:rPr lang="cs-CZ" sz="1800" dirty="0">
                <a:solidFill>
                  <a:schemeClr val="tx1"/>
                </a:solidFill>
              </a:rPr>
              <a:t> and </a:t>
            </a:r>
            <a:r>
              <a:rPr lang="cs-CZ" sz="1800" dirty="0" err="1">
                <a:solidFill>
                  <a:schemeClr val="tx1"/>
                </a:solidFill>
              </a:rPr>
              <a:t>accesories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preparation</a:t>
            </a:r>
            <a:endParaRPr lang="cs-CZ" sz="1800" dirty="0">
              <a:solidFill>
                <a:schemeClr val="tx1"/>
              </a:solidFill>
            </a:endParaRPr>
          </a:p>
          <a:p>
            <a:pPr marL="749808" lvl="1" indent="-457200">
              <a:lnSpc>
                <a:spcPct val="130000"/>
              </a:lnSpc>
              <a:buFont typeface="+mj-lt"/>
              <a:buAutoNum type="arabicParenR"/>
            </a:pPr>
            <a:r>
              <a:rPr lang="cs-CZ" sz="1800" dirty="0" err="1">
                <a:solidFill>
                  <a:schemeClr val="tx1"/>
                </a:solidFill>
              </a:rPr>
              <a:t>Medicine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check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before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preparation</a:t>
            </a:r>
            <a:endParaRPr lang="cs-CZ" sz="1800" dirty="0">
              <a:solidFill>
                <a:schemeClr val="tx1"/>
              </a:solidFill>
            </a:endParaRPr>
          </a:p>
          <a:p>
            <a:pPr marL="749808" lvl="1" indent="-457200">
              <a:lnSpc>
                <a:spcPct val="130000"/>
              </a:lnSpc>
              <a:buFont typeface="+mj-lt"/>
              <a:buAutoNum type="arabicParenR"/>
            </a:pPr>
            <a:r>
              <a:rPr lang="cs-CZ" sz="1800" dirty="0" err="1">
                <a:solidFill>
                  <a:schemeClr val="tx1"/>
                </a:solidFill>
              </a:rPr>
              <a:t>Medicine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preparation</a:t>
            </a:r>
            <a:endParaRPr lang="cs-CZ" sz="1800" dirty="0">
              <a:solidFill>
                <a:schemeClr val="tx1"/>
              </a:solidFill>
            </a:endParaRPr>
          </a:p>
          <a:p>
            <a:pPr marL="749808" lvl="1" indent="-457200">
              <a:lnSpc>
                <a:spcPct val="130000"/>
              </a:lnSpc>
              <a:buFont typeface="+mj-lt"/>
              <a:buAutoNum type="arabicParenR"/>
            </a:pPr>
            <a:r>
              <a:rPr lang="cs-CZ" sz="1800" dirty="0" err="1">
                <a:solidFill>
                  <a:schemeClr val="tx1"/>
                </a:solidFill>
              </a:rPr>
              <a:t>Patient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</a:t>
            </a:r>
            <a:r>
              <a:rPr lang="cs-CZ" sz="1800" dirty="0" err="1">
                <a:solidFill>
                  <a:schemeClr val="tx1"/>
                </a:solidFill>
              </a:rPr>
              <a:t>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check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before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administration</a:t>
            </a:r>
            <a:endParaRPr lang="cs-CZ" sz="1800" dirty="0">
              <a:solidFill>
                <a:schemeClr val="tx1"/>
              </a:solidFill>
            </a:endParaRPr>
          </a:p>
          <a:p>
            <a:pPr marL="749808" lvl="1" indent="-457200">
              <a:lnSpc>
                <a:spcPct val="130000"/>
              </a:lnSpc>
              <a:buFont typeface="+mj-lt"/>
              <a:buAutoNum type="arabicParenR"/>
            </a:pPr>
            <a:r>
              <a:rPr lang="cs-CZ" sz="1800" dirty="0" err="1">
                <a:solidFill>
                  <a:schemeClr val="tx1"/>
                </a:solidFill>
              </a:rPr>
              <a:t>Medicine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administration</a:t>
            </a:r>
            <a:r>
              <a:rPr lang="cs-CZ" sz="1800" dirty="0">
                <a:solidFill>
                  <a:schemeClr val="tx1"/>
                </a:solidFill>
              </a:rPr>
              <a:t> (</a:t>
            </a:r>
            <a:r>
              <a:rPr lang="cs-CZ" sz="1800" dirty="0" err="1">
                <a:solidFill>
                  <a:schemeClr val="tx1"/>
                </a:solidFill>
              </a:rPr>
              <a:t>prescription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needed</a:t>
            </a:r>
            <a:r>
              <a:rPr lang="cs-CZ" sz="1800" dirty="0">
                <a:solidFill>
                  <a:schemeClr val="tx1"/>
                </a:solidFill>
              </a:rPr>
              <a:t>)</a:t>
            </a:r>
          </a:p>
          <a:p>
            <a:pPr marL="749808" lvl="1" indent="-457200">
              <a:lnSpc>
                <a:spcPct val="130000"/>
              </a:lnSpc>
              <a:buFont typeface="+mj-lt"/>
              <a:buAutoNum type="arabicParenR"/>
            </a:pPr>
            <a:r>
              <a:rPr lang="cs-CZ" sz="1800" dirty="0">
                <a:solidFill>
                  <a:schemeClr val="tx1"/>
                </a:solidFill>
              </a:rPr>
              <a:t>Data </a:t>
            </a:r>
            <a:r>
              <a:rPr lang="cs-CZ" sz="1800" dirty="0" err="1">
                <a:solidFill>
                  <a:schemeClr val="tx1"/>
                </a:solidFill>
              </a:rPr>
              <a:t>recording</a:t>
            </a:r>
            <a:r>
              <a:rPr lang="cs-CZ" sz="1800" dirty="0">
                <a:solidFill>
                  <a:schemeClr val="tx1"/>
                </a:solidFill>
              </a:rPr>
              <a:t> (</a:t>
            </a:r>
            <a:r>
              <a:rPr lang="cs-CZ" sz="1800" dirty="0" err="1">
                <a:solidFill>
                  <a:schemeClr val="tx1"/>
                </a:solidFill>
              </a:rPr>
              <a:t>signature</a:t>
            </a:r>
            <a:r>
              <a:rPr lang="cs-CZ" sz="1800" dirty="0">
                <a:solidFill>
                  <a:schemeClr val="tx1"/>
                </a:solidFill>
              </a:rPr>
              <a:t>, </a:t>
            </a:r>
            <a:r>
              <a:rPr lang="cs-CZ" sz="1800" dirty="0" err="1">
                <a:solidFill>
                  <a:schemeClr val="tx1"/>
                </a:solidFill>
              </a:rPr>
              <a:t>stamp</a:t>
            </a:r>
            <a:r>
              <a:rPr lang="cs-CZ" sz="1800" dirty="0">
                <a:solidFill>
                  <a:schemeClr val="tx1"/>
                </a:solidFill>
              </a:rPr>
              <a:t>)</a:t>
            </a:r>
          </a:p>
          <a:p>
            <a:pPr marL="749808" lvl="1" indent="-457200">
              <a:buFont typeface="+mj-lt"/>
              <a:buAutoNum type="arabicParenR"/>
            </a:pPr>
            <a:endParaRPr lang="cs-CZ" sz="18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edications | Autism Wiki | Fandom">
            <a:extLst>
              <a:ext uri="{FF2B5EF4-FFF2-40B4-BE49-F238E27FC236}">
                <a16:creationId xmlns="" xmlns:a16="http://schemas.microsoft.com/office/drawing/2014/main" id="{51A545FB-B5AC-73FF-7FAC-49AEE91C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3"/>
          <a:stretch/>
        </p:blipFill>
        <p:spPr bwMode="auto">
          <a:xfrm>
            <a:off x="0" y="-1"/>
            <a:ext cx="1903752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ications | Autism Wiki | Fandom">
            <a:extLst>
              <a:ext uri="{FF2B5EF4-FFF2-40B4-BE49-F238E27FC236}">
                <a16:creationId xmlns="" xmlns:a16="http://schemas.microsoft.com/office/drawing/2014/main" id="{E7D1425B-AE2F-6BE5-4650-1FA8EE8D4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/>
          <a:stretch/>
        </p:blipFill>
        <p:spPr bwMode="auto">
          <a:xfrm>
            <a:off x="10267741" y="0"/>
            <a:ext cx="1903751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qua ad injectabilia Braun, Injekt-Flasche 20x50 ml - shop-apotheke.com">
            <a:extLst>
              <a:ext uri="{FF2B5EF4-FFF2-40B4-BE49-F238E27FC236}">
                <a16:creationId xmlns="" xmlns:a16="http://schemas.microsoft.com/office/drawing/2014/main" id="{A170AF98-545D-9F73-F1E5-B3154E4A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79" y="4465548"/>
            <a:ext cx="1725560" cy="17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Základy ošetřovatelských postupů a intervencí | Lékařská fakulta Masarykovy  univerzity">
            <a:extLst>
              <a:ext uri="{FF2B5EF4-FFF2-40B4-BE49-F238E27FC236}">
                <a16:creationId xmlns="" xmlns:a16="http://schemas.microsoft.com/office/drawing/2014/main" id="{3C631DFA-506F-6F60-6EAC-74407D222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08" y="2071510"/>
            <a:ext cx="2282425" cy="17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nfuzní terapie">
            <a:extLst>
              <a:ext uri="{FF2B5EF4-FFF2-40B4-BE49-F238E27FC236}">
                <a16:creationId xmlns="" xmlns:a16="http://schemas.microsoft.com/office/drawing/2014/main" id="{BC6090E3-4494-921C-55D2-061B4C997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851" y="4004696"/>
            <a:ext cx="2899779" cy="1933186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CA40A3D1-8A62-CB34-DD63-34510654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z="1000" smtClean="0">
                <a:solidFill>
                  <a:schemeClr val="bg1"/>
                </a:solidFill>
              </a:rPr>
              <a:t>22.6.2023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Parkování | Oblastní nemocnice Trutnov a.s.">
            <a:extLst>
              <a:ext uri="{FF2B5EF4-FFF2-40B4-BE49-F238E27FC236}">
                <a16:creationId xmlns="" xmlns:a16="http://schemas.microsoft.com/office/drawing/2014/main" id="{5B33DC5C-0B8A-3701-0812-163DE70D5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0EAD5EB0-8FC9-1958-F8F0-61CFDFD3C649}"/>
              </a:ext>
            </a:extLst>
          </p:cNvPr>
          <p:cNvSpPr/>
          <p:nvPr/>
        </p:nvSpPr>
        <p:spPr>
          <a:xfrm>
            <a:off x="3888759" y="5607202"/>
            <a:ext cx="4397991" cy="707886"/>
          </a:xfrm>
          <a:prstGeom prst="rect">
            <a:avLst/>
          </a:prstGeom>
          <a:solidFill>
            <a:srgbClr val="24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FF1594C7-BC6B-B0B4-2432-B33D4BEED3F1}"/>
              </a:ext>
            </a:extLst>
          </p:cNvPr>
          <p:cNvSpPr txBox="1"/>
          <p:nvPr/>
        </p:nvSpPr>
        <p:spPr>
          <a:xfrm>
            <a:off x="3931163" y="5699535"/>
            <a:ext cx="428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Trutnov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E4664140-DBB7-F098-7CC9-7E0382E00621}"/>
              </a:ext>
            </a:extLst>
          </p:cNvPr>
          <p:cNvSpPr/>
          <p:nvPr/>
        </p:nvSpPr>
        <p:spPr>
          <a:xfrm>
            <a:off x="2255144" y="573689"/>
            <a:ext cx="7669906" cy="707886"/>
          </a:xfrm>
          <a:prstGeom prst="rect">
            <a:avLst/>
          </a:prstGeom>
          <a:solidFill>
            <a:srgbClr val="277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BEFB16E2-9E42-10A7-9914-8809CAEB82A7}"/>
              </a:ext>
            </a:extLst>
          </p:cNvPr>
          <p:cNvSpPr txBox="1"/>
          <p:nvPr/>
        </p:nvSpPr>
        <p:spPr>
          <a:xfrm>
            <a:off x="2404346" y="635245"/>
            <a:ext cx="7383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1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="" xmlns:a16="http://schemas.microsoft.com/office/drawing/2014/main" id="{A9286AD2-18A9-4868-A4E3-7A2097A208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1925" y="120745"/>
            <a:ext cx="6905001" cy="4083622"/>
          </a:xfrm>
        </p:spPr>
        <p:txBody>
          <a:bodyPr rtlCol="0">
            <a:noAutofit/>
          </a:bodyPr>
          <a:lstStyle/>
          <a:p>
            <a:pPr algn="ctr" rtl="0"/>
            <a:r>
              <a:rPr lang="c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MEDICATION ADMINISTRATION RULES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Questions and answers</a:t>
            </a: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=""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="" xmlns:a16="http://schemas.microsoft.com/office/drawing/2014/main" id="{E7A7CD63-7EC3-44F3-95D0-595C4019FF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Medications | Autism Wiki | Fandom">
            <a:extLst>
              <a:ext uri="{FF2B5EF4-FFF2-40B4-BE49-F238E27FC236}">
                <a16:creationId xmlns="" xmlns:a16="http://schemas.microsoft.com/office/drawing/2014/main" id="{B8314751-700C-0ED7-992F-59475F57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406" y="0"/>
            <a:ext cx="2192594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dications | Autism Wiki | Fandom">
            <a:extLst>
              <a:ext uri="{FF2B5EF4-FFF2-40B4-BE49-F238E27FC236}">
                <a16:creationId xmlns="" xmlns:a16="http://schemas.microsoft.com/office/drawing/2014/main" id="{29EC9AB6-C799-AC73-705A-A647B88C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45" y="5400570"/>
            <a:ext cx="2192594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B47B41-7492-0095-005E-D26FD24C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362" y="707922"/>
            <a:ext cx="8145537" cy="97044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/>
            </a:r>
            <a:b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</a:br>
            <a:r>
              <a:rPr lang="cs-CZ" sz="36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Who</a:t>
            </a:r>
            <a:r>
              <a:rPr lang="cs-CZ" sz="3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6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is</a:t>
            </a:r>
            <a:r>
              <a:rPr lang="cs-CZ" sz="3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6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responsible</a:t>
            </a:r>
            <a:r>
              <a:rPr lang="cs-CZ" sz="3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6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for</a:t>
            </a:r>
            <a:r>
              <a:rPr lang="cs-CZ" sz="3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6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the</a:t>
            </a:r>
            <a:r>
              <a:rPr lang="cs-CZ" sz="3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6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administration</a:t>
            </a:r>
            <a:r>
              <a:rPr lang="cs-CZ" sz="3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6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of</a:t>
            </a:r>
            <a:r>
              <a:rPr lang="cs-CZ" sz="3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6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medication</a:t>
            </a:r>
            <a:r>
              <a:rPr lang="cs-CZ" sz="3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B24471E-A010-BB53-827C-DB23FD12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51216"/>
            <a:ext cx="10710665" cy="1554556"/>
          </a:xfrm>
        </p:spPr>
        <p:txBody>
          <a:bodyPr>
            <a:noAutofit/>
          </a:bodyPr>
          <a:lstStyle/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Czech Republic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doctors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nurses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administer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medication</a:t>
            </a:r>
            <a:endParaRPr lang="cs-CZ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doctors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prescribe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medication</a:t>
            </a:r>
            <a:endParaRPr lang="cs-CZ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administer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medication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teacher‘s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nurse‘s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supervision</a:t>
            </a:r>
            <a:endParaRPr lang="cs-CZ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Nurses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administer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medication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Tablet in the mouth stock vector. Illustration of capsule - 14296394">
            <a:extLst>
              <a:ext uri="{FF2B5EF4-FFF2-40B4-BE49-F238E27FC236}">
                <a16:creationId xmlns="" xmlns:a16="http://schemas.microsoft.com/office/drawing/2014/main" id="{5CC9C9C5-024F-8E4E-66B5-A033280DB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43" y="4712688"/>
            <a:ext cx="997585" cy="164338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8" name="Obrázek 7" descr="Intravenous Injection Stock Vector (Royalty Free) 728040163 | Shutterstock">
            <a:extLst>
              <a:ext uri="{FF2B5EF4-FFF2-40B4-BE49-F238E27FC236}">
                <a16:creationId xmlns="" xmlns:a16="http://schemas.microsoft.com/office/drawing/2014/main" id="{D12D21A9-7416-69B1-39CE-B3F94AEBE2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3485532" y="4528022"/>
            <a:ext cx="1826957" cy="185441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9" name="Obrázek 8" descr="How To Give A Subcutaneous Injection - Drugs.com">
            <a:extLst>
              <a:ext uri="{FF2B5EF4-FFF2-40B4-BE49-F238E27FC236}">
                <a16:creationId xmlns="" xmlns:a16="http://schemas.microsoft.com/office/drawing/2014/main" id="{2EAFE3C6-9D10-3865-6AF5-4F82DAF595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"/>
          <a:stretch/>
        </p:blipFill>
        <p:spPr bwMode="auto">
          <a:xfrm>
            <a:off x="6452611" y="4341325"/>
            <a:ext cx="1522077" cy="2014743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10" name="Obrázek 9" descr="Clinical Guidelines (Nursing) : Intramuscular Injections">
            <a:extLst>
              <a:ext uri="{FF2B5EF4-FFF2-40B4-BE49-F238E27FC236}">
                <a16:creationId xmlns="" xmlns:a16="http://schemas.microsoft.com/office/drawing/2014/main" id="{CA246180-5B10-BEEA-4AD4-64E98042CB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74" y="4853286"/>
            <a:ext cx="2579908" cy="130453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050" name="Picture 2" descr="Medications | Autism Wiki | Fandom">
            <a:extLst>
              <a:ext uri="{FF2B5EF4-FFF2-40B4-BE49-F238E27FC236}">
                <a16:creationId xmlns="" xmlns:a16="http://schemas.microsoft.com/office/drawing/2014/main" id="{51A545FB-B5AC-73FF-7FAC-49AEE91C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2"/>
          <a:stretch/>
        </p:blipFill>
        <p:spPr bwMode="auto">
          <a:xfrm>
            <a:off x="0" y="-1"/>
            <a:ext cx="1948721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ications | Autism Wiki | Fandom">
            <a:extLst>
              <a:ext uri="{FF2B5EF4-FFF2-40B4-BE49-F238E27FC236}">
                <a16:creationId xmlns="" xmlns:a16="http://schemas.microsoft.com/office/drawing/2014/main" id="{E7D1425B-AE2F-6BE5-4650-1FA8EE8D4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899" y="0"/>
            <a:ext cx="2192594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42BA9A0E-4B84-FF4E-E1DF-8D55AA62C380}"/>
              </a:ext>
            </a:extLst>
          </p:cNvPr>
          <p:cNvSpPr txBox="1"/>
          <p:nvPr/>
        </p:nvSpPr>
        <p:spPr>
          <a:xfrm>
            <a:off x="1618277" y="4343356"/>
            <a:ext cx="88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Per os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D6229E77-A8CE-4232-5177-EFD996245910}"/>
              </a:ext>
            </a:extLst>
          </p:cNvPr>
          <p:cNvSpPr txBox="1"/>
          <p:nvPr/>
        </p:nvSpPr>
        <p:spPr>
          <a:xfrm>
            <a:off x="2989272" y="4136789"/>
            <a:ext cx="259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88096BEF-4E6A-FF90-3951-E147BE7B94C5}"/>
              </a:ext>
            </a:extLst>
          </p:cNvPr>
          <p:cNvSpPr txBox="1"/>
          <p:nvPr/>
        </p:nvSpPr>
        <p:spPr>
          <a:xfrm>
            <a:off x="5808027" y="3971993"/>
            <a:ext cx="276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DA0CA283-5D5B-53E8-1550-134054F00833}"/>
              </a:ext>
            </a:extLst>
          </p:cNvPr>
          <p:cNvSpPr txBox="1"/>
          <p:nvPr/>
        </p:nvSpPr>
        <p:spPr>
          <a:xfrm>
            <a:off x="8793249" y="4483954"/>
            <a:ext cx="272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B47B41-7492-0095-005E-D26FD24C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594" y="707921"/>
            <a:ext cx="7786305" cy="982519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What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kind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of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education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do these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people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need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B24471E-A010-BB53-827C-DB23FD12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73287"/>
            <a:ext cx="10710665" cy="3862818"/>
          </a:xfrm>
        </p:spPr>
        <p:txBody>
          <a:bodyPr>
            <a:normAutofit/>
          </a:bodyPr>
          <a:lstStyle/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6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3-4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atestation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	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limited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absolutorium)</a:t>
            </a:r>
            <a:b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	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edications | Autism Wiki | Fandom">
            <a:extLst>
              <a:ext uri="{FF2B5EF4-FFF2-40B4-BE49-F238E27FC236}">
                <a16:creationId xmlns="" xmlns:a16="http://schemas.microsoft.com/office/drawing/2014/main" id="{51A545FB-B5AC-73FF-7FAC-49AEE91C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3"/>
          <a:stretch/>
        </p:blipFill>
        <p:spPr bwMode="auto">
          <a:xfrm>
            <a:off x="0" y="-1"/>
            <a:ext cx="1903751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ications | Autism Wiki | Fandom">
            <a:extLst>
              <a:ext uri="{FF2B5EF4-FFF2-40B4-BE49-F238E27FC236}">
                <a16:creationId xmlns="" xmlns:a16="http://schemas.microsoft.com/office/drawing/2014/main" id="{E7D1425B-AE2F-6BE5-4650-1FA8EE8D4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899" y="0"/>
            <a:ext cx="2192594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Simple Doctor Drawing Images | Free Vectors, Stock Photos &amp; PSD">
            <a:extLst>
              <a:ext uri="{FF2B5EF4-FFF2-40B4-BE49-F238E27FC236}">
                <a16:creationId xmlns="" xmlns:a16="http://schemas.microsoft.com/office/drawing/2014/main" id="{7B721743-DC66-01E6-F667-9842036D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410" y="2073287"/>
            <a:ext cx="1230056" cy="22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urse - Lewis F. Cole Middle School">
            <a:extLst>
              <a:ext uri="{FF2B5EF4-FFF2-40B4-BE49-F238E27FC236}">
                <a16:creationId xmlns="" xmlns:a16="http://schemas.microsoft.com/office/drawing/2014/main" id="{9E5DA282-8B3D-08B6-3E66-DA45A7F8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471" y="4409769"/>
            <a:ext cx="1839757" cy="19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B47B41-7492-0095-005E-D26FD24C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980" y="678409"/>
            <a:ext cx="8240040" cy="97044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How many people is necessary for the preparation </a:t>
            </a:r>
            <a:br>
              <a:rPr lang="en-US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and the administration of medication? </a:t>
            </a:r>
            <a:endParaRPr lang="cs-CZ" sz="3200" b="1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B24471E-A010-BB53-827C-DB23FD12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73287"/>
            <a:ext cx="6661540" cy="3862818"/>
          </a:xfrm>
        </p:spPr>
        <p:txBody>
          <a:bodyPr>
            <a:normAutofit/>
          </a:bodyPr>
          <a:lstStyle/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In </a:t>
            </a:r>
            <a:r>
              <a:rPr lang="cs-CZ" sz="1800" kern="1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Czechia</a:t>
            </a:r>
            <a:r>
              <a:rPr lang="cs-CZ" sz="18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only</a:t>
            </a:r>
            <a:r>
              <a:rPr lang="cs-CZ" sz="18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1 </a:t>
            </a:r>
            <a:r>
              <a:rPr lang="cs-CZ" sz="1800" kern="1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nurse</a:t>
            </a:r>
            <a:r>
              <a:rPr lang="cs-CZ" sz="18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is</a:t>
            </a:r>
            <a:r>
              <a:rPr lang="cs-CZ" sz="18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required</a:t>
            </a:r>
            <a:r>
              <a:rPr lang="cs-CZ" sz="18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for</a:t>
            </a:r>
            <a:r>
              <a:rPr lang="cs-CZ" sz="18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the</a:t>
            </a:r>
            <a:r>
              <a:rPr lang="cs-CZ" sz="18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preparation</a:t>
            </a:r>
            <a:r>
              <a:rPr lang="cs-CZ" sz="18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and </a:t>
            </a:r>
            <a:r>
              <a:rPr lang="cs-CZ" sz="1800" kern="1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the</a:t>
            </a:r>
            <a:r>
              <a:rPr lang="cs-CZ" sz="18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administration</a:t>
            </a:r>
            <a:r>
              <a:rPr lang="cs-CZ" sz="18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of</a:t>
            </a:r>
            <a:r>
              <a:rPr lang="cs-CZ" sz="18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medication</a:t>
            </a:r>
            <a:r>
              <a:rPr lang="cs-CZ" sz="18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</a:p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Here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no </a:t>
            </a: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witness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is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required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. </a:t>
            </a: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The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nurse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is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responsible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, </a:t>
            </a: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she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can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be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tracked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in case </a:t>
            </a: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of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a </a:t>
            </a:r>
            <a:r>
              <a:rPr lang="cs-CZ" sz="1800" kern="150" dirty="0" err="1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mistake</a:t>
            </a:r>
            <a:r>
              <a:rPr lang="cs-CZ" sz="1800" kern="150" dirty="0">
                <a:solidFill>
                  <a:schemeClr val="tx1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</a:p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administer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medication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teacher's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nurse's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supervision</a:t>
            </a:r>
            <a:endParaRPr lang="cs-CZ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cs-CZ" sz="1800" kern="150" dirty="0">
              <a:solidFill>
                <a:schemeClr val="tx1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42291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2050" name="Picture 2" descr="Medications | Autism Wiki | Fandom">
            <a:extLst>
              <a:ext uri="{FF2B5EF4-FFF2-40B4-BE49-F238E27FC236}">
                <a16:creationId xmlns="" xmlns:a16="http://schemas.microsoft.com/office/drawing/2014/main" id="{51A545FB-B5AC-73FF-7FAC-49AEE91C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r="15207"/>
          <a:stretch/>
        </p:blipFill>
        <p:spPr bwMode="auto">
          <a:xfrm>
            <a:off x="299425" y="0"/>
            <a:ext cx="1559355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ications | Autism Wiki | Fandom">
            <a:extLst>
              <a:ext uri="{FF2B5EF4-FFF2-40B4-BE49-F238E27FC236}">
                <a16:creationId xmlns="" xmlns:a16="http://schemas.microsoft.com/office/drawing/2014/main" id="{E7D1425B-AE2F-6BE5-4650-1FA8EE8D4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/>
          <a:stretch/>
        </p:blipFill>
        <p:spPr bwMode="auto">
          <a:xfrm>
            <a:off x="10216019" y="0"/>
            <a:ext cx="1955473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ow to Answer &quot;Why Did You Choose Nursing as a Career?&quot;">
            <a:extLst>
              <a:ext uri="{FF2B5EF4-FFF2-40B4-BE49-F238E27FC236}">
                <a16:creationId xmlns="" xmlns:a16="http://schemas.microsoft.com/office/drawing/2014/main" id="{385AAFF8-C93D-5321-ABDC-5FB9FAA0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92" y="3119230"/>
            <a:ext cx="1961537" cy="1961537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B47B41-7492-0095-005E-D26FD24C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117" y="642796"/>
            <a:ext cx="8585259" cy="1047645"/>
          </a:xfrm>
        </p:spPr>
        <p:txBody>
          <a:bodyPr anchor="b">
            <a:noAutofit/>
          </a:bodyPr>
          <a:lstStyle/>
          <a:p>
            <a:pPr algn="ctr"/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Can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a night shift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nurse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prepare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medication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and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then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a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day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shift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nurse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administers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it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to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the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patients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B24471E-A010-BB53-827C-DB23FD12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73287"/>
            <a:ext cx="5873888" cy="38628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country,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to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050" name="Picture 2" descr="Medications | Autism Wiki | Fandom">
            <a:extLst>
              <a:ext uri="{FF2B5EF4-FFF2-40B4-BE49-F238E27FC236}">
                <a16:creationId xmlns="" xmlns:a16="http://schemas.microsoft.com/office/drawing/2014/main" id="{51A545FB-B5AC-73FF-7FAC-49AEE91C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3"/>
          <a:stretch/>
        </p:blipFill>
        <p:spPr bwMode="auto">
          <a:xfrm>
            <a:off x="0" y="-1"/>
            <a:ext cx="1903752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ications | Autism Wiki | Fandom">
            <a:extLst>
              <a:ext uri="{FF2B5EF4-FFF2-40B4-BE49-F238E27FC236}">
                <a16:creationId xmlns="" xmlns:a16="http://schemas.microsoft.com/office/drawing/2014/main" id="{E7D1425B-AE2F-6BE5-4650-1FA8EE8D4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/>
          <a:stretch/>
        </p:blipFill>
        <p:spPr bwMode="auto">
          <a:xfrm>
            <a:off x="10267741" y="0"/>
            <a:ext cx="1903751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0A20C76-7E7C-D287-EFCC-11458EAA7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79" y="3288134"/>
            <a:ext cx="3497385" cy="20984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DFA76DEC-D52C-A623-EF80-B38EBCC3E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74" y="2768920"/>
            <a:ext cx="3747910" cy="2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B47B41-7492-0095-005E-D26FD24C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752" y="642796"/>
            <a:ext cx="8363989" cy="1047645"/>
          </a:xfrm>
        </p:spPr>
        <p:txBody>
          <a:bodyPr anchor="b"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Can nurses administer </a:t>
            </a:r>
            <a:r>
              <a:rPr lang="en-US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patien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t‘s</a:t>
            </a:r>
            <a:r>
              <a:rPr lang="en-US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own medication in hospital?</a:t>
            </a:r>
            <a:endParaRPr lang="cs-CZ" sz="3200" b="1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B24471E-A010-BB53-827C-DB23FD12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73287"/>
            <a:ext cx="9658237" cy="38628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patient can bring medicines prescribed by his doctor from home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concults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allowed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use any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his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edications | Autism Wiki | Fandom">
            <a:extLst>
              <a:ext uri="{FF2B5EF4-FFF2-40B4-BE49-F238E27FC236}">
                <a16:creationId xmlns="" xmlns:a16="http://schemas.microsoft.com/office/drawing/2014/main" id="{51A545FB-B5AC-73FF-7FAC-49AEE91C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3"/>
          <a:stretch/>
        </p:blipFill>
        <p:spPr bwMode="auto">
          <a:xfrm>
            <a:off x="0" y="-1"/>
            <a:ext cx="1903752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ications | Autism Wiki | Fandom">
            <a:extLst>
              <a:ext uri="{FF2B5EF4-FFF2-40B4-BE49-F238E27FC236}">
                <a16:creationId xmlns="" xmlns:a16="http://schemas.microsoft.com/office/drawing/2014/main" id="{E7D1425B-AE2F-6BE5-4650-1FA8EE8D4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/>
          <a:stretch/>
        </p:blipFill>
        <p:spPr bwMode="auto">
          <a:xfrm>
            <a:off x="10267741" y="0"/>
            <a:ext cx="1903751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ablets and medication to patient. Adult woman doctor in white coat shows  to put signature in tablet on wooden table Stock Photo - Alamy">
            <a:extLst>
              <a:ext uri="{FF2B5EF4-FFF2-40B4-BE49-F238E27FC236}">
                <a16:creationId xmlns="" xmlns:a16="http://schemas.microsoft.com/office/drawing/2014/main" id="{76593229-D272-9FC2-C3D8-6D9D53E29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5"/>
          <a:stretch/>
        </p:blipFill>
        <p:spPr bwMode="auto">
          <a:xfrm>
            <a:off x="1436484" y="4200468"/>
            <a:ext cx="2926096" cy="1644666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="" xmlns:a16="http://schemas.microsoft.com/office/drawing/2014/main" id="{F8983255-00AC-2265-80CA-EB31E4877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53" y="3429000"/>
            <a:ext cx="2720263" cy="181350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992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B47B41-7492-0095-005E-D26FD24C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752" y="606582"/>
            <a:ext cx="8363989" cy="1292089"/>
          </a:xfrm>
        </p:spPr>
        <p:txBody>
          <a:bodyPr anchor="b">
            <a:noAutofit/>
          </a:bodyPr>
          <a:lstStyle/>
          <a:p>
            <a:pPr algn="ctr"/>
            <a:r>
              <a:rPr lang="cs-CZ" sz="3200" b="1" dirty="0" err="1">
                <a:solidFill>
                  <a:schemeClr val="tx1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cs-CZ" sz="3200" b="1" dirty="0">
                <a:solidFill>
                  <a:schemeClr val="tx1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3200" b="1" dirty="0">
                <a:solidFill>
                  <a:schemeClr val="tx1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nurse</a:t>
            </a:r>
            <a:r>
              <a:rPr lang="cs-CZ" sz="3200" b="1" dirty="0">
                <a:solidFill>
                  <a:schemeClr val="tx1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cuts</a:t>
            </a:r>
            <a:r>
              <a:rPr lang="cs-CZ" sz="3200" b="1" dirty="0">
                <a:solidFill>
                  <a:schemeClr val="tx1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tablet and </a:t>
            </a:r>
            <a:r>
              <a:rPr lang="cs-CZ" sz="3200" b="1" dirty="0" err="1">
                <a:solidFill>
                  <a:schemeClr val="tx1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administers</a:t>
            </a:r>
            <a:r>
              <a:rPr lang="cs-CZ" sz="3200" b="1" dirty="0">
                <a:solidFill>
                  <a:schemeClr val="tx1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cs-CZ" sz="3200" b="1" dirty="0">
                <a:solidFill>
                  <a:schemeClr val="tx1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3200" b="1" dirty="0" err="1">
                <a:solidFill>
                  <a:schemeClr val="tx1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return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original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container</a:t>
            </a:r>
            <a:r>
              <a:rPr lang="cs-CZ" sz="3200" b="1" dirty="0">
                <a:solidFill>
                  <a:schemeClr val="tx1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cs-CZ" sz="3000" b="1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B24471E-A010-BB53-827C-DB23FD12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73287"/>
            <a:ext cx="10493038" cy="403063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bottles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return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bill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confusion</a:t>
            </a:r>
            <a: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edications | Autism Wiki | Fandom">
            <a:extLst>
              <a:ext uri="{FF2B5EF4-FFF2-40B4-BE49-F238E27FC236}">
                <a16:creationId xmlns="" xmlns:a16="http://schemas.microsoft.com/office/drawing/2014/main" id="{51A545FB-B5AC-73FF-7FAC-49AEE91C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3"/>
          <a:stretch/>
        </p:blipFill>
        <p:spPr bwMode="auto">
          <a:xfrm>
            <a:off x="0" y="-1"/>
            <a:ext cx="1903752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ications | Autism Wiki | Fandom">
            <a:extLst>
              <a:ext uri="{FF2B5EF4-FFF2-40B4-BE49-F238E27FC236}">
                <a16:creationId xmlns="" xmlns:a16="http://schemas.microsoft.com/office/drawing/2014/main" id="{E7D1425B-AE2F-6BE5-4650-1FA8EE8D4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/>
          <a:stretch/>
        </p:blipFill>
        <p:spPr bwMode="auto">
          <a:xfrm>
            <a:off x="10267741" y="0"/>
            <a:ext cx="1903751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plitting tablets to save money - Israel Pharm">
            <a:extLst>
              <a:ext uri="{FF2B5EF4-FFF2-40B4-BE49-F238E27FC236}">
                <a16:creationId xmlns="" xmlns:a16="http://schemas.microsoft.com/office/drawing/2014/main" id="{A09A877E-C63E-7FF7-A3A2-A3EA8C588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748" y="3613836"/>
            <a:ext cx="2146868" cy="2146868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lief: DRAP cuts drug prices by 10%">
            <a:extLst>
              <a:ext uri="{FF2B5EF4-FFF2-40B4-BE49-F238E27FC236}">
                <a16:creationId xmlns="" xmlns:a16="http://schemas.microsoft.com/office/drawing/2014/main" id="{35CE8B75-6E5A-9FE6-A7AE-946A90D5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79" y="3532010"/>
            <a:ext cx="2971592" cy="2228694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B8B84780-37B6-1C92-F861-B4FB3818E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81" y="3532010"/>
            <a:ext cx="1254187" cy="23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B47B41-7492-0095-005E-D26FD24C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752" y="642796"/>
            <a:ext cx="8363989" cy="1047645"/>
          </a:xfrm>
        </p:spPr>
        <p:txBody>
          <a:bodyPr anchor="b"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What are the rules while administering narcotic and storage of narcotics?</a:t>
            </a:r>
            <a:endParaRPr lang="cs-CZ" sz="3200" b="1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B24471E-A010-BB53-827C-DB23FD12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73287"/>
            <a:ext cx="9658237" cy="38628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Narcotics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locked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narcotic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patient‘s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stamp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edications | Autism Wiki | Fandom">
            <a:extLst>
              <a:ext uri="{FF2B5EF4-FFF2-40B4-BE49-F238E27FC236}">
                <a16:creationId xmlns="" xmlns:a16="http://schemas.microsoft.com/office/drawing/2014/main" id="{51A545FB-B5AC-73FF-7FAC-49AEE91C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3"/>
          <a:stretch/>
        </p:blipFill>
        <p:spPr bwMode="auto">
          <a:xfrm>
            <a:off x="0" y="-1"/>
            <a:ext cx="1903752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ications | Autism Wiki | Fandom">
            <a:extLst>
              <a:ext uri="{FF2B5EF4-FFF2-40B4-BE49-F238E27FC236}">
                <a16:creationId xmlns="" xmlns:a16="http://schemas.microsoft.com/office/drawing/2014/main" id="{E7D1425B-AE2F-6BE5-4650-1FA8EE8D4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/>
          <a:stretch/>
        </p:blipFill>
        <p:spPr bwMode="auto">
          <a:xfrm>
            <a:off x="10267741" y="0"/>
            <a:ext cx="1903751" cy="1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D40472AF-807C-9E43-DBF4-ED8F18E2E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82" y="2100226"/>
            <a:ext cx="1962834" cy="19628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1A8DA7ED-960E-2585-EDD3-A6FA2EDB6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38" y="4160322"/>
            <a:ext cx="1826652" cy="17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{0014AE34-23D2-47C0-BA60-2A16A21A56B5}tf56160789_win32</Template>
  <TotalTime>1081</TotalTime>
  <Words>355</Words>
  <Application>Microsoft Office PowerPoint</Application>
  <PresentationFormat>Širokoúhlá obrazovka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NSimSun</vt:lpstr>
      <vt:lpstr>Arial</vt:lpstr>
      <vt:lpstr>Arial Nova Cond</vt:lpstr>
      <vt:lpstr>Bookman Old Style</vt:lpstr>
      <vt:lpstr>Calibri</vt:lpstr>
      <vt:lpstr>Franklin Gothic Book</vt:lpstr>
      <vt:lpstr>Times New Roman</vt:lpstr>
      <vt:lpstr>1_RetrospectVTI</vt:lpstr>
      <vt:lpstr>Prezentace aplikace PowerPoint</vt:lpstr>
      <vt:lpstr>MEDICATION ADMINISTRATION RULES</vt:lpstr>
      <vt:lpstr> Who is responsible for the administration of medication?</vt:lpstr>
      <vt:lpstr>What kind of education do these people need?</vt:lpstr>
      <vt:lpstr>How many people is necessary for the preparation  and the administration of medication? </vt:lpstr>
      <vt:lpstr>Can a night shift nurse prepare medication and then a day shift nurse administers it to the patients?</vt:lpstr>
      <vt:lpstr>Can nurses administer patient‘s own medication in hospital?</vt:lpstr>
      <vt:lpstr>If the nurse cuts a tablet and administers only a half, can she return the other half to the original container?</vt:lpstr>
      <vt:lpstr>What are the rules while administering narcotic and storage of narcotics?</vt:lpstr>
      <vt:lpstr>What are common mistakes while administering medication and why do these slip-ups happen?</vt:lpstr>
      <vt:lpstr>Process during medicine application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WHILE ADMINISTERING MEDICATION</dc:title>
  <dc:creator>David Čížek</dc:creator>
  <cp:lastModifiedBy>Miluše Matějcová</cp:lastModifiedBy>
  <cp:revision>35</cp:revision>
  <dcterms:created xsi:type="dcterms:W3CDTF">2022-09-15T12:51:32Z</dcterms:created>
  <dcterms:modified xsi:type="dcterms:W3CDTF">2023-06-22T08:25:45Z</dcterms:modified>
</cp:coreProperties>
</file>