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0"/>
  </p:notes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9" autoAdjust="0"/>
  </p:normalViewPr>
  <p:slideViewPr>
    <p:cSldViewPr>
      <p:cViewPr varScale="1">
        <p:scale>
          <a:sx n="110" d="100"/>
          <a:sy n="110" d="100"/>
        </p:scale>
        <p:origin x="85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0" d="100"/>
          <a:sy n="70" d="100"/>
        </p:scale>
        <p:origin x="-32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70E077-031B-4CEB-B8DA-82BEA298B99B}" type="datetimeFigureOut">
              <a:rPr lang="fr-FR" smtClean="0"/>
              <a:t>22/06/2023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18C6F4-74CA-4C43-AD0E-68F6727CEF19}" type="slidenum">
              <a:rPr lang="fr-FR" smtClean="0"/>
              <a:t>‹#›</a:t>
            </a:fld>
            <a:endParaRPr lang="fr-FR"/>
          </a:p>
        </p:txBody>
      </p:sp>
    </p:spTree>
    <p:extLst>
      <p:ext uri="{BB962C8B-B14F-4D97-AF65-F5344CB8AC3E}">
        <p14:creationId xmlns:p14="http://schemas.microsoft.com/office/powerpoint/2010/main" val="3076544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518C6F4-74CA-4C43-AD0E-68F6727CEF19}" type="slidenum">
              <a:rPr lang="fr-FR" smtClean="0"/>
              <a:t>2</a:t>
            </a:fld>
            <a:endParaRPr lang="fr-FR"/>
          </a:p>
        </p:txBody>
      </p:sp>
    </p:spTree>
    <p:extLst>
      <p:ext uri="{BB962C8B-B14F-4D97-AF65-F5344CB8AC3E}">
        <p14:creationId xmlns:p14="http://schemas.microsoft.com/office/powerpoint/2010/main" val="1062320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39DEC903-EE2A-46A8-A639-063F91F93A08}" type="datetimeFigureOut">
              <a:rPr lang="fr-FR" smtClean="0"/>
              <a:t>22/06/2023</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FB639336-C419-43EC-B3E7-F532AB6AC610}"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B639336-C419-43EC-B3E7-F532AB6AC610}"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B639336-C419-43EC-B3E7-F532AB6AC610}"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B639336-C419-43EC-B3E7-F532AB6AC610}" type="slidenum">
              <a:rPr lang="fr-FR" smtClean="0"/>
              <a:t>‹#›</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B639336-C419-43EC-B3E7-F532AB6AC610}" type="slidenum">
              <a:rPr lang="fr-FR" smtClean="0"/>
              <a:t>‹#›</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B639336-C419-43EC-B3E7-F532AB6AC610}" type="slidenum">
              <a:rPr lang="fr-FR" smtClean="0"/>
              <a:t>‹#›</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FB639336-C419-43EC-B3E7-F532AB6AC61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FB639336-C419-43EC-B3E7-F532AB6AC610}" type="slidenum">
              <a:rPr lang="fr-FR" smtClean="0"/>
              <a:t>‹#›</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39DEC903-EE2A-46A8-A639-063F91F93A08}" type="datetimeFigureOut">
              <a:rPr lang="fr-FR" smtClean="0"/>
              <a:t>22/06/2023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FB639336-C419-43EC-B3E7-F532AB6AC610}"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39DEC903-EE2A-46A8-A639-063F91F93A08}" type="datetimeFigureOut">
              <a:rPr lang="fr-FR" smtClean="0"/>
              <a:t>22/06/2023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B639336-C419-43EC-B3E7-F532AB6AC61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39DEC903-EE2A-46A8-A639-063F91F93A08}" type="datetimeFigureOut">
              <a:rPr lang="fr-FR" smtClean="0"/>
              <a:t>22/06/2023</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FB639336-C419-43EC-B3E7-F532AB6AC610}" type="slidenum">
              <a:rPr lang="fr-FR" smtClean="0"/>
              <a:t>‹#›</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DEC903-EE2A-46A8-A639-063F91F93A08}" type="datetimeFigureOut">
              <a:rPr lang="fr-FR" smtClean="0"/>
              <a:t>22/06/2023</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639336-C419-43EC-B3E7-F532AB6AC610}"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683568" y="548680"/>
            <a:ext cx="7679999" cy="4320000"/>
          </a:xfrm>
          <a:prstGeom prst="rect">
            <a:avLst/>
          </a:prstGeom>
        </p:spPr>
      </p:pic>
    </p:spTree>
    <p:extLst>
      <p:ext uri="{BB962C8B-B14F-4D97-AF65-F5344CB8AC3E}">
        <p14:creationId xmlns:p14="http://schemas.microsoft.com/office/powerpoint/2010/main" val="2130555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3212976"/>
            <a:ext cx="7772400" cy="1368152"/>
          </a:xfrm>
        </p:spPr>
        <p:txBody>
          <a:bodyPr/>
          <a:lstStyle/>
          <a:p>
            <a:r>
              <a:rPr lang="fr-FR" dirty="0" smtClean="0"/>
              <a:t>No</a:t>
            </a:r>
            <a:endParaRPr lang="fr-FR" dirty="0"/>
          </a:p>
        </p:txBody>
      </p:sp>
      <p:sp>
        <p:nvSpPr>
          <p:cNvPr id="2" name="Titre 1"/>
          <p:cNvSpPr>
            <a:spLocks noGrp="1"/>
          </p:cNvSpPr>
          <p:nvPr>
            <p:ph type="title"/>
          </p:nvPr>
        </p:nvSpPr>
        <p:spPr>
          <a:xfrm>
            <a:off x="827584" y="620688"/>
            <a:ext cx="7772400" cy="1935088"/>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any notions about elderly/ children nutrition and wellness in foreign language?</a:t>
            </a:r>
            <a:endParaRPr lang="fr-FR" dirty="0"/>
          </a:p>
        </p:txBody>
      </p:sp>
    </p:spTree>
    <p:extLst>
      <p:ext uri="{BB962C8B-B14F-4D97-AF65-F5344CB8AC3E}">
        <p14:creationId xmlns:p14="http://schemas.microsoft.com/office/powerpoint/2010/main" val="4146390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3568" y="3717032"/>
            <a:ext cx="7772400" cy="1261120"/>
          </a:xfrm>
        </p:spPr>
        <p:txBody>
          <a:bodyPr/>
          <a:lstStyle/>
          <a:p>
            <a:r>
              <a:rPr lang="fr-FR" dirty="0"/>
              <a:t>N</a:t>
            </a:r>
            <a:r>
              <a:rPr lang="fr-FR" dirty="0" smtClean="0"/>
              <a:t>o</a:t>
            </a:r>
            <a:endParaRPr lang="fr-FR" dirty="0"/>
          </a:p>
        </p:txBody>
      </p:sp>
      <p:sp>
        <p:nvSpPr>
          <p:cNvPr id="2" name="Titre 1"/>
          <p:cNvSpPr>
            <a:spLocks noGrp="1"/>
          </p:cNvSpPr>
          <p:nvPr>
            <p:ph type="title"/>
          </p:nvPr>
        </p:nvSpPr>
        <p:spPr>
          <a:xfrm>
            <a:off x="827584" y="836712"/>
            <a:ext cx="7772400" cy="1719064"/>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any notions about the elderly / children diseases and their treatments in foreign language?</a:t>
            </a:r>
            <a:endParaRPr lang="fr-FR" dirty="0"/>
          </a:p>
        </p:txBody>
      </p:sp>
    </p:spTree>
    <p:extLst>
      <p:ext uri="{BB962C8B-B14F-4D97-AF65-F5344CB8AC3E}">
        <p14:creationId xmlns:p14="http://schemas.microsoft.com/office/powerpoint/2010/main" val="340477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3284984"/>
            <a:ext cx="7772400" cy="4572000"/>
          </a:xfrm>
        </p:spPr>
        <p:txBody>
          <a:bodyPr/>
          <a:lstStyle/>
          <a:p>
            <a:r>
              <a:rPr lang="fr-FR" dirty="0" smtClean="0"/>
              <a:t>No</a:t>
            </a:r>
            <a:endParaRPr lang="fr-FR" dirty="0"/>
          </a:p>
        </p:txBody>
      </p:sp>
      <p:sp>
        <p:nvSpPr>
          <p:cNvPr id="2" name="Titre 1"/>
          <p:cNvSpPr>
            <a:spLocks noGrp="1"/>
          </p:cNvSpPr>
          <p:nvPr>
            <p:ph type="title"/>
          </p:nvPr>
        </p:nvSpPr>
        <p:spPr>
          <a:xfrm>
            <a:off x="899592" y="1484784"/>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any notions about the  mandatory  schedule of vaccination in foreign language?</a:t>
            </a:r>
            <a:endParaRPr lang="fr-FR" dirty="0"/>
          </a:p>
        </p:txBody>
      </p:sp>
    </p:spTree>
    <p:extLst>
      <p:ext uri="{BB962C8B-B14F-4D97-AF65-F5344CB8AC3E}">
        <p14:creationId xmlns:p14="http://schemas.microsoft.com/office/powerpoint/2010/main" val="1797540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3429000"/>
            <a:ext cx="7772400" cy="829072"/>
          </a:xfrm>
        </p:spPr>
        <p:txBody>
          <a:bodyPr/>
          <a:lstStyle/>
          <a:p>
            <a:r>
              <a:rPr lang="fr-FR" dirty="0" smtClean="0"/>
              <a:t>No</a:t>
            </a:r>
            <a:endParaRPr lang="fr-FR" dirty="0"/>
          </a:p>
        </p:txBody>
      </p:sp>
      <p:sp>
        <p:nvSpPr>
          <p:cNvPr id="2" name="Titre 1"/>
          <p:cNvSpPr>
            <a:spLocks noGrp="1"/>
          </p:cNvSpPr>
          <p:nvPr>
            <p:ph type="title"/>
          </p:nvPr>
        </p:nvSpPr>
        <p:spPr>
          <a:xfrm>
            <a:off x="827584" y="836712"/>
            <a:ext cx="7772400" cy="1791072"/>
          </a:xfrm>
        </p:spPr>
        <p:txBody>
          <a:bodyPr>
            <a:normAutofit fontScale="90000"/>
          </a:bodyPr>
          <a:lstStyle/>
          <a:p>
            <a:pPr lvl="0" fontAlgn="base"/>
            <a:r>
              <a:rPr kumimoji="0" lang="en-US" sz="4000" kern="1200" dirty="0" smtClean="0">
                <a:solidFill>
                  <a:schemeClr val="tx2"/>
                </a:solidFill>
                <a:effectLst/>
                <a:latin typeface="+mj-lt"/>
                <a:ea typeface="+mj-ea"/>
                <a:cs typeface="+mj-cs"/>
              </a:rPr>
              <a:t>Can you give/ask any information to  foreign patients about </a:t>
            </a:r>
            <a:r>
              <a:rPr kumimoji="0" lang="en-US" sz="4000" kern="1200" dirty="0" err="1" smtClean="0">
                <a:solidFill>
                  <a:schemeClr val="tx2"/>
                </a:solidFill>
                <a:effectLst/>
                <a:latin typeface="+mj-lt"/>
                <a:ea typeface="+mj-ea"/>
                <a:cs typeface="+mj-cs"/>
              </a:rPr>
              <a:t>riahabilitation</a:t>
            </a:r>
            <a:r>
              <a:rPr kumimoji="0" lang="en-US" sz="4000" kern="1200" dirty="0" smtClean="0">
                <a:solidFill>
                  <a:schemeClr val="tx2"/>
                </a:solidFill>
                <a:effectLst/>
                <a:latin typeface="+mj-lt"/>
                <a:ea typeface="+mj-ea"/>
                <a:cs typeface="+mj-cs"/>
              </a:rPr>
              <a:t> therapies in English?</a:t>
            </a:r>
            <a:endParaRPr lang="fr-FR" dirty="0"/>
          </a:p>
        </p:txBody>
      </p:sp>
    </p:spTree>
    <p:extLst>
      <p:ext uri="{BB962C8B-B14F-4D97-AF65-F5344CB8AC3E}">
        <p14:creationId xmlns:p14="http://schemas.microsoft.com/office/powerpoint/2010/main" val="105991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3568" y="3429000"/>
            <a:ext cx="7772400" cy="1045096"/>
          </a:xfrm>
        </p:spPr>
        <p:txBody>
          <a:bodyPr/>
          <a:lstStyle/>
          <a:p>
            <a:r>
              <a:rPr lang="fr-FR" dirty="0" smtClean="0"/>
              <a:t>No</a:t>
            </a:r>
            <a:endParaRPr lang="fr-FR" dirty="0"/>
          </a:p>
        </p:txBody>
      </p:sp>
      <p:sp>
        <p:nvSpPr>
          <p:cNvPr id="2" name="Titre 1"/>
          <p:cNvSpPr>
            <a:spLocks noGrp="1"/>
          </p:cNvSpPr>
          <p:nvPr>
            <p:ph type="title"/>
          </p:nvPr>
        </p:nvSpPr>
        <p:spPr>
          <a:xfrm>
            <a:off x="827584" y="1412776"/>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any  foreign language skills related to </a:t>
            </a:r>
            <a:r>
              <a:rPr kumimoji="0" lang="en-US" sz="4000" kern="1200" dirty="0" err="1" smtClean="0">
                <a:solidFill>
                  <a:schemeClr val="tx2"/>
                </a:solidFill>
                <a:effectLst/>
                <a:latin typeface="+mj-lt"/>
                <a:ea typeface="+mj-ea"/>
                <a:cs typeface="+mj-cs"/>
              </a:rPr>
              <a:t>clowntherapy</a:t>
            </a:r>
            <a:r>
              <a:rPr kumimoji="0" lang="en-US" sz="4000" kern="1200" dirty="0" smtClean="0">
                <a:solidFill>
                  <a:schemeClr val="tx2"/>
                </a:solidFill>
                <a:effectLst/>
                <a:latin typeface="+mj-lt"/>
                <a:ea typeface="+mj-ea"/>
                <a:cs typeface="+mj-cs"/>
              </a:rPr>
              <a:t> , </a:t>
            </a:r>
            <a:r>
              <a:rPr kumimoji="0" lang="en-US" sz="4000" kern="1200" dirty="0" err="1" smtClean="0">
                <a:solidFill>
                  <a:schemeClr val="tx2"/>
                </a:solidFill>
                <a:effectLst/>
                <a:latin typeface="+mj-lt"/>
                <a:ea typeface="+mj-ea"/>
                <a:cs typeface="+mj-cs"/>
              </a:rPr>
              <a:t>musictherapy</a:t>
            </a:r>
            <a:r>
              <a:rPr kumimoji="0" lang="en-US" sz="4000" kern="1200" dirty="0" smtClean="0">
                <a:solidFill>
                  <a:schemeClr val="tx2"/>
                </a:solidFill>
                <a:effectLst/>
                <a:latin typeface="+mj-lt"/>
                <a:ea typeface="+mj-ea"/>
                <a:cs typeface="+mj-cs"/>
              </a:rPr>
              <a:t> and pet-therapy?</a:t>
            </a:r>
            <a:endParaRPr lang="fr-FR" dirty="0"/>
          </a:p>
        </p:txBody>
      </p:sp>
    </p:spTree>
    <p:extLst>
      <p:ext uri="{BB962C8B-B14F-4D97-AF65-F5344CB8AC3E}">
        <p14:creationId xmlns:p14="http://schemas.microsoft.com/office/powerpoint/2010/main" val="52125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2708920"/>
            <a:ext cx="7772400" cy="4572000"/>
          </a:xfrm>
        </p:spPr>
        <p:txBody>
          <a:bodyPr/>
          <a:lstStyle/>
          <a:p>
            <a:r>
              <a:rPr lang="fr-FR" dirty="0" err="1" smtClean="0"/>
              <a:t>Yes</a:t>
            </a:r>
            <a:r>
              <a:rPr lang="fr-FR" dirty="0" smtClean="0"/>
              <a:t> a </a:t>
            </a:r>
            <a:r>
              <a:rPr lang="fr-FR" dirty="0" err="1" smtClean="0"/>
              <a:t>little</a:t>
            </a:r>
            <a:endParaRPr lang="fr-FR" dirty="0"/>
          </a:p>
        </p:txBody>
      </p:sp>
      <p:sp>
        <p:nvSpPr>
          <p:cNvPr id="2" name="Titre 1"/>
          <p:cNvSpPr>
            <a:spLocks noGrp="1"/>
          </p:cNvSpPr>
          <p:nvPr>
            <p:ph type="title"/>
          </p:nvPr>
        </p:nvSpPr>
        <p:spPr>
          <a:xfrm>
            <a:off x="899592" y="836712"/>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Can you list any  English words about eating disorders and addictions?</a:t>
            </a:r>
            <a:endParaRPr lang="fr-FR" dirty="0"/>
          </a:p>
        </p:txBody>
      </p:sp>
    </p:spTree>
    <p:extLst>
      <p:ext uri="{BB962C8B-B14F-4D97-AF65-F5344CB8AC3E}">
        <p14:creationId xmlns:p14="http://schemas.microsoft.com/office/powerpoint/2010/main" val="280634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447800"/>
            <a:ext cx="8050088" cy="5293568"/>
          </a:xfrm>
        </p:spPr>
        <p:txBody>
          <a:bodyPr>
            <a:normAutofit fontScale="55000" lnSpcReduction="20000"/>
          </a:bodyPr>
          <a:lstStyle/>
          <a:p>
            <a:r>
              <a:rPr lang="en-US" sz="2900" b="1" dirty="0"/>
              <a:t>The individual oral </a:t>
            </a:r>
            <a:r>
              <a:rPr lang="en-US" sz="2900" dirty="0"/>
              <a:t>assessment lasts 10 minutes and is divided into two parts:</a:t>
            </a:r>
          </a:p>
          <a:p>
            <a:endParaRPr lang="en-US" sz="2900" dirty="0"/>
          </a:p>
          <a:p>
            <a:pPr marL="274320" lvl="1" indent="0">
              <a:buNone/>
            </a:pPr>
            <a:r>
              <a:rPr lang="en-US" sz="2900" dirty="0"/>
              <a:t>During the first five minutes, you must present a work or professional experience that you have carried out and that involved the use of the foreign language chosen for this oral. You should not just read a previously written text but make an oral presentation of your preparation. You may bring a document (photo, diagram, reproduction of a work of art, etc.) to present to the jury.</a:t>
            </a:r>
          </a:p>
          <a:p>
            <a:pPr lvl="1"/>
            <a:endParaRPr lang="en-US" sz="2900" dirty="0"/>
          </a:p>
          <a:p>
            <a:pPr marL="274320" lvl="1" indent="0">
              <a:buNone/>
            </a:pPr>
            <a:r>
              <a:rPr lang="en-US" sz="2900" dirty="0"/>
              <a:t>For the next five minutes, the jury will ask you questions about your presentation. During this interview, you will have to demonstrate your ability to express yourself in the language for which you are being assessed.</a:t>
            </a:r>
          </a:p>
          <a:p>
            <a:pPr lvl="1"/>
            <a:endParaRPr lang="en-US" sz="2900" dirty="0"/>
          </a:p>
          <a:p>
            <a:pPr marL="274320" lvl="1" indent="0">
              <a:buNone/>
            </a:pPr>
            <a:r>
              <a:rPr lang="en-US" sz="2900" dirty="0"/>
              <a:t>It is therefore up to you to prepare your oral interview so that your presentation is in line with the expectations of the test.</a:t>
            </a:r>
          </a:p>
          <a:p>
            <a:endParaRPr lang="en-US" sz="2900" dirty="0"/>
          </a:p>
          <a:p>
            <a:r>
              <a:rPr lang="en-US" sz="2900" b="1" dirty="0"/>
              <a:t>The joint table-top assessment </a:t>
            </a:r>
            <a:r>
              <a:rPr lang="en-US" sz="2900" dirty="0"/>
              <a:t>lasts one hour and comprises three tasks</a:t>
            </a:r>
          </a:p>
          <a:p>
            <a:endParaRPr lang="en-US" sz="2900" dirty="0"/>
          </a:p>
          <a:p>
            <a:pPr lvl="1"/>
            <a:r>
              <a:rPr lang="en-US" sz="2900" dirty="0"/>
              <a:t>understanding a one and a half minute audio document played three times. After listening to the document, you will be asked to give a written account of the document in French;</a:t>
            </a:r>
          </a:p>
          <a:p>
            <a:pPr lvl="1"/>
            <a:r>
              <a:rPr lang="en-US" sz="2900" dirty="0"/>
              <a:t>understanding a written document;</a:t>
            </a:r>
          </a:p>
          <a:p>
            <a:pPr lvl="1"/>
            <a:r>
              <a:rPr lang="en-US" sz="2900" dirty="0"/>
              <a:t>the drafting of a written expression in a foreign language.</a:t>
            </a:r>
          </a:p>
          <a:p>
            <a:pPr marL="0" indent="0">
              <a:buNone/>
            </a:pPr>
            <a:endParaRPr lang="fr-FR" dirty="0"/>
          </a:p>
        </p:txBody>
      </p:sp>
      <p:sp>
        <p:nvSpPr>
          <p:cNvPr id="2" name="Titre 1"/>
          <p:cNvSpPr>
            <a:spLocks noGrp="1"/>
          </p:cNvSpPr>
          <p:nvPr>
            <p:ph type="title"/>
          </p:nvPr>
        </p:nvSpPr>
        <p:spPr/>
        <p:txBody>
          <a:bodyPr>
            <a:normAutofit fontScale="90000"/>
          </a:bodyPr>
          <a:lstStyle/>
          <a:p>
            <a:pPr lvl="0" fontAlgn="base"/>
            <a:r>
              <a:rPr kumimoji="0" lang="en-US" sz="4000" kern="1200" dirty="0" smtClean="0">
                <a:solidFill>
                  <a:schemeClr val="tx2"/>
                </a:solidFill>
                <a:effectLst/>
                <a:latin typeface="+mj-lt"/>
                <a:ea typeface="+mj-ea"/>
                <a:cs typeface="+mj-cs"/>
              </a:rPr>
              <a:t>Is foreign language a part of their final exam?</a:t>
            </a:r>
            <a:endParaRPr lang="fr-FR" dirty="0"/>
          </a:p>
        </p:txBody>
      </p:sp>
    </p:spTree>
    <p:extLst>
      <p:ext uri="{BB962C8B-B14F-4D97-AF65-F5344CB8AC3E}">
        <p14:creationId xmlns:p14="http://schemas.microsoft.com/office/powerpoint/2010/main" val="517417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44824"/>
            <a:ext cx="8229600" cy="4525963"/>
          </a:xfrm>
        </p:spPr>
        <p:txBody>
          <a:bodyPr/>
          <a:lstStyle/>
          <a:p>
            <a:r>
              <a:rPr lang="fr-FR" dirty="0" err="1"/>
              <a:t>Yes</a:t>
            </a:r>
            <a:r>
              <a:rPr lang="fr-FR" dirty="0"/>
              <a:t>, </a:t>
            </a:r>
            <a:r>
              <a:rPr lang="fr-FR" dirty="0" err="1"/>
              <a:t>we</a:t>
            </a:r>
            <a:r>
              <a:rPr lang="fr-FR" dirty="0"/>
              <a:t> </a:t>
            </a:r>
            <a:r>
              <a:rPr lang="fr-FR" dirty="0" err="1"/>
              <a:t>can</a:t>
            </a:r>
            <a:endParaRPr lang="fr-FR" dirty="0"/>
          </a:p>
        </p:txBody>
      </p:sp>
      <p:sp>
        <p:nvSpPr>
          <p:cNvPr id="2" name="Titre 1"/>
          <p:cNvSpPr>
            <a:spLocks noGrp="1"/>
          </p:cNvSpPr>
          <p:nvPr>
            <p:ph type="title"/>
          </p:nvPr>
        </p:nvSpPr>
        <p:spPr/>
        <p:txBody>
          <a:bodyPr>
            <a:normAutofit fontScale="90000"/>
          </a:bodyPr>
          <a:lstStyle/>
          <a:p>
            <a:pPr lvl="0" fontAlgn="base"/>
            <a:r>
              <a:rPr kumimoji="0" lang="en-US" sz="4000" kern="1200" dirty="0" smtClean="0">
                <a:solidFill>
                  <a:schemeClr val="tx2"/>
                </a:solidFill>
                <a:effectLst/>
                <a:latin typeface="+mj-lt"/>
                <a:ea typeface="+mj-ea"/>
                <a:cs typeface="+mj-cs"/>
              </a:rPr>
              <a:t>Can you name in English the main parts of the human body?</a:t>
            </a:r>
            <a:endParaRPr lang="fr-FR" dirty="0"/>
          </a:p>
        </p:txBody>
      </p:sp>
    </p:spTree>
    <p:extLst>
      <p:ext uri="{BB962C8B-B14F-4D97-AF65-F5344CB8AC3E}">
        <p14:creationId xmlns:p14="http://schemas.microsoft.com/office/powerpoint/2010/main" val="273580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772816"/>
            <a:ext cx="8229600" cy="4525963"/>
          </a:xfrm>
        </p:spPr>
        <p:txBody>
          <a:bodyPr/>
          <a:lstStyle/>
          <a:p>
            <a:r>
              <a:rPr lang="fr-FR" dirty="0" smtClean="0"/>
              <a:t>No</a:t>
            </a:r>
            <a:endParaRPr lang="fr-FR" dirty="0"/>
          </a:p>
        </p:txBody>
      </p:sp>
      <p:sp>
        <p:nvSpPr>
          <p:cNvPr id="2" name="Titre 1"/>
          <p:cNvSpPr>
            <a:spLocks noGrp="1"/>
          </p:cNvSpPr>
          <p:nvPr>
            <p:ph type="title"/>
          </p:nvPr>
        </p:nvSpPr>
        <p:spPr/>
        <p:txBody>
          <a:bodyPr>
            <a:normAutofit fontScale="90000"/>
          </a:bodyPr>
          <a:lstStyle/>
          <a:p>
            <a:pPr lvl="0" fontAlgn="base"/>
            <a:r>
              <a:rPr kumimoji="0" lang="en-US" sz="4000" kern="1200" dirty="0" smtClean="0">
                <a:solidFill>
                  <a:schemeClr val="tx2"/>
                </a:solidFill>
                <a:effectLst/>
                <a:latin typeface="+mj-lt"/>
                <a:ea typeface="+mj-ea"/>
                <a:cs typeface="+mj-cs"/>
              </a:rPr>
              <a:t>Have you got the specific lexicon for a job interview in English?</a:t>
            </a:r>
            <a:endParaRPr lang="fr-FR" dirty="0"/>
          </a:p>
        </p:txBody>
      </p:sp>
    </p:spTree>
    <p:extLst>
      <p:ext uri="{BB962C8B-B14F-4D97-AF65-F5344CB8AC3E}">
        <p14:creationId xmlns:p14="http://schemas.microsoft.com/office/powerpoint/2010/main" val="243851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212976"/>
            <a:ext cx="3240360" cy="318051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ctrTitle"/>
          </p:nvPr>
        </p:nvSpPr>
        <p:spPr>
          <a:xfrm>
            <a:off x="539552" y="980728"/>
            <a:ext cx="7772400" cy="1829761"/>
          </a:xfrm>
        </p:spPr>
        <p:txBody>
          <a:bodyPr>
            <a:normAutofit/>
          </a:bodyPr>
          <a:lstStyle/>
          <a:p>
            <a:pPr algn="ctr"/>
            <a:r>
              <a:rPr lang="it-IT" sz="5400" dirty="0">
                <a:solidFill>
                  <a:schemeClr val="accent1">
                    <a:lumMod val="75000"/>
                  </a:schemeClr>
                </a:solidFill>
              </a:rPr>
              <a:t>Language competence of student nurses </a:t>
            </a:r>
            <a:endParaRPr lang="fr-FR" sz="5400" dirty="0">
              <a:solidFill>
                <a:schemeClr val="accent1">
                  <a:lumMod val="75000"/>
                </a:schemeClr>
              </a:solidFill>
            </a:endParaRP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629567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dirty="0" smtClean="0"/>
              <a:t>In </a:t>
            </a:r>
            <a:r>
              <a:rPr lang="en-US" dirty="0"/>
              <a:t>France, only English is taught to students in the professional bac Accompaniment and care of the </a:t>
            </a:r>
            <a:r>
              <a:rPr lang="en-US" dirty="0" smtClean="0"/>
              <a:t>person</a:t>
            </a:r>
          </a:p>
          <a:p>
            <a:endParaRPr lang="fr-FR" dirty="0"/>
          </a:p>
        </p:txBody>
      </p:sp>
      <p:sp>
        <p:nvSpPr>
          <p:cNvPr id="2" name="Titre 1"/>
          <p:cNvSpPr>
            <a:spLocks noGrp="1"/>
          </p:cNvSpPr>
          <p:nvPr>
            <p:ph type="title"/>
          </p:nvPr>
        </p:nvSpPr>
        <p:spPr/>
        <p:txBody>
          <a:bodyPr>
            <a:normAutofit fontScale="90000"/>
          </a:bodyPr>
          <a:lstStyle/>
          <a:p>
            <a:pPr lvl="0" fontAlgn="base"/>
            <a:r>
              <a:rPr kumimoji="0" lang="en-US" sz="4000" kern="1200" dirty="0" smtClean="0">
                <a:solidFill>
                  <a:schemeClr val="tx2"/>
                </a:solidFill>
                <a:effectLst/>
                <a:latin typeface="+mj-lt"/>
                <a:ea typeface="+mj-ea"/>
                <a:cs typeface="+mj-cs"/>
              </a:rPr>
              <a:t>Which foreign language do they study?</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1" y="2691350"/>
            <a:ext cx="3744416" cy="3243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535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dirty="0" smtClean="0"/>
              <a:t>The </a:t>
            </a:r>
            <a:r>
              <a:rPr lang="en-US" dirty="0" err="1"/>
              <a:t>Lycee</a:t>
            </a:r>
            <a:r>
              <a:rPr lang="en-US" dirty="0"/>
              <a:t> </a:t>
            </a:r>
            <a:r>
              <a:rPr lang="en-US" dirty="0" err="1"/>
              <a:t>Lumiere</a:t>
            </a:r>
            <a:r>
              <a:rPr lang="en-US" dirty="0"/>
              <a:t> in </a:t>
            </a:r>
            <a:r>
              <a:rPr lang="en-US" dirty="0" err="1"/>
              <a:t>luxeuil</a:t>
            </a:r>
            <a:r>
              <a:rPr lang="en-US" dirty="0"/>
              <a:t> les </a:t>
            </a:r>
            <a:r>
              <a:rPr lang="en-US" dirty="0" err="1"/>
              <a:t>bains</a:t>
            </a:r>
            <a:r>
              <a:rPr lang="en-US" dirty="0"/>
              <a:t> offers no other choice</a:t>
            </a:r>
            <a:endParaRPr lang="fr-FR" dirty="0"/>
          </a:p>
        </p:txBody>
      </p:sp>
      <p:sp>
        <p:nvSpPr>
          <p:cNvPr id="2" name="Titre 1"/>
          <p:cNvSpPr>
            <a:spLocks noGrp="1"/>
          </p:cNvSpPr>
          <p:nvPr>
            <p:ph type="title"/>
          </p:nvPr>
        </p:nvSpPr>
        <p:spPr/>
        <p:txBody>
          <a:bodyPr>
            <a:normAutofit/>
          </a:bodyPr>
          <a:lstStyle/>
          <a:p>
            <a:pPr lvl="0" fontAlgn="base"/>
            <a:r>
              <a:rPr kumimoji="0" lang="en-US" sz="4000" kern="1200" dirty="0" smtClean="0">
                <a:solidFill>
                  <a:schemeClr val="tx2"/>
                </a:solidFill>
                <a:effectLst/>
                <a:latin typeface="+mj-lt"/>
                <a:ea typeface="+mj-ea"/>
                <a:cs typeface="+mj-cs"/>
              </a:rPr>
              <a:t>Can they choose the language?</a:t>
            </a:r>
            <a:endParaRPr lang="fr-FR" dirty="0"/>
          </a:p>
        </p:txBody>
      </p:sp>
    </p:spTree>
    <p:extLst>
      <p:ext uri="{BB962C8B-B14F-4D97-AF65-F5344CB8AC3E}">
        <p14:creationId xmlns:p14="http://schemas.microsoft.com/office/powerpoint/2010/main" val="59485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2204864"/>
            <a:ext cx="7772400" cy="4032448"/>
          </a:xfrm>
        </p:spPr>
        <p:txBody>
          <a:bodyPr/>
          <a:lstStyle/>
          <a:p>
            <a:r>
              <a:rPr lang="en-US" dirty="0"/>
              <a:t>the teaching of English sometimes starts in primary school at the age of </a:t>
            </a:r>
            <a:r>
              <a:rPr lang="en-US" dirty="0" smtClean="0"/>
              <a:t>6</a:t>
            </a:r>
          </a:p>
          <a:p>
            <a:endParaRPr lang="fr-FR" dirty="0"/>
          </a:p>
        </p:txBody>
      </p:sp>
      <p:sp>
        <p:nvSpPr>
          <p:cNvPr id="2" name="Titre 1"/>
          <p:cNvSpPr>
            <a:spLocks noGrp="1"/>
          </p:cNvSpPr>
          <p:nvPr>
            <p:ph type="title"/>
          </p:nvPr>
        </p:nvSpPr>
        <p:spPr>
          <a:xfrm>
            <a:off x="827584" y="620688"/>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At what age do they start to learn foreign language?</a:t>
            </a:r>
            <a:endParaRPr lang="fr-FR" dirty="0"/>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72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3275856" y="3212976"/>
            <a:ext cx="3101528" cy="2492210"/>
          </a:xfrm>
          <a:prstGeom prst="ellipse">
            <a:avLst/>
          </a:prstGeom>
          <a:ln w="38100">
            <a:solidFill>
              <a:schemeClr val="accent1"/>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55220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2286000"/>
            <a:ext cx="7772400" cy="4572000"/>
          </a:xfrm>
        </p:spPr>
        <p:txBody>
          <a:bodyPr/>
          <a:lstStyle/>
          <a:p>
            <a:r>
              <a:rPr lang="en-US" dirty="0"/>
              <a:t>In high school we have one hour with 30 students and one hour in a group of 15 students per week</a:t>
            </a:r>
            <a:endParaRPr lang="fr-FR" dirty="0"/>
          </a:p>
        </p:txBody>
      </p:sp>
      <p:sp>
        <p:nvSpPr>
          <p:cNvPr id="2" name="Titre 1"/>
          <p:cNvSpPr>
            <a:spLocks noGrp="1"/>
          </p:cNvSpPr>
          <p:nvPr>
            <p:ph type="title"/>
          </p:nvPr>
        </p:nvSpPr>
        <p:spPr>
          <a:xfrm>
            <a:off x="899592" y="548680"/>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How many lessons of foreign language do they have a week?</a:t>
            </a:r>
            <a:endParaRPr lang="fr-FR" dirty="0"/>
          </a:p>
        </p:txBody>
      </p:sp>
    </p:spTree>
    <p:extLst>
      <p:ext uri="{BB962C8B-B14F-4D97-AF65-F5344CB8AC3E}">
        <p14:creationId xmlns:p14="http://schemas.microsoft.com/office/powerpoint/2010/main" val="401401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2250976"/>
            <a:ext cx="7772400" cy="4572000"/>
          </a:xfrm>
        </p:spPr>
        <p:txBody>
          <a:bodyPr/>
          <a:lstStyle/>
          <a:p>
            <a:r>
              <a:rPr lang="en-US" dirty="0"/>
              <a:t>Nothing special. </a:t>
            </a:r>
          </a:p>
          <a:p>
            <a:r>
              <a:rPr lang="en-US" dirty="0"/>
              <a:t>sometimes the lessons are related to our curriculum but not all students in the class are in the same course</a:t>
            </a:r>
            <a:endParaRPr lang="fr-FR" dirty="0"/>
          </a:p>
        </p:txBody>
      </p:sp>
      <p:sp>
        <p:nvSpPr>
          <p:cNvPr id="2" name="Titre 1"/>
          <p:cNvSpPr>
            <a:spLocks noGrp="1"/>
          </p:cNvSpPr>
          <p:nvPr>
            <p:ph type="title"/>
          </p:nvPr>
        </p:nvSpPr>
        <p:spPr>
          <a:xfrm>
            <a:off x="899592" y="692696"/>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Do they have medical topics in foreign language?</a:t>
            </a:r>
            <a:endParaRPr lang="fr-FR" dirty="0"/>
          </a:p>
        </p:txBody>
      </p:sp>
    </p:spTree>
    <p:extLst>
      <p:ext uri="{BB962C8B-B14F-4D97-AF65-F5344CB8AC3E}">
        <p14:creationId xmlns:p14="http://schemas.microsoft.com/office/powerpoint/2010/main" val="77142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2132856"/>
            <a:ext cx="7772400" cy="4572000"/>
          </a:xfrm>
        </p:spPr>
        <p:txBody>
          <a:bodyPr/>
          <a:lstStyle/>
          <a:p>
            <a:r>
              <a:rPr lang="fr-FR" dirty="0" smtClean="0"/>
              <a:t>No</a:t>
            </a:r>
          </a:p>
          <a:p>
            <a:endParaRPr lang="fr-FR" dirty="0"/>
          </a:p>
        </p:txBody>
      </p:sp>
      <p:sp>
        <p:nvSpPr>
          <p:cNvPr id="2" name="Titre 1"/>
          <p:cNvSpPr>
            <a:spLocks noGrp="1"/>
          </p:cNvSpPr>
          <p:nvPr>
            <p:ph type="title"/>
          </p:nvPr>
        </p:nvSpPr>
        <p:spPr>
          <a:xfrm>
            <a:off x="899592" y="836712"/>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 safety at work course in foreign language?</a:t>
            </a:r>
            <a:endParaRPr lang="fr-FR" dirty="0"/>
          </a:p>
        </p:txBody>
      </p:sp>
    </p:spTree>
    <p:extLst>
      <p:ext uri="{BB962C8B-B14F-4D97-AF65-F5344CB8AC3E}">
        <p14:creationId xmlns:p14="http://schemas.microsoft.com/office/powerpoint/2010/main" val="2068426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2780928"/>
            <a:ext cx="7772400" cy="2160240"/>
          </a:xfrm>
        </p:spPr>
        <p:txBody>
          <a:bodyPr/>
          <a:lstStyle/>
          <a:p>
            <a:r>
              <a:rPr lang="fr-FR" dirty="0" smtClean="0"/>
              <a:t>No</a:t>
            </a:r>
            <a:endParaRPr lang="fr-FR" dirty="0"/>
          </a:p>
        </p:txBody>
      </p:sp>
      <p:sp>
        <p:nvSpPr>
          <p:cNvPr id="2" name="Titre 1"/>
          <p:cNvSpPr>
            <a:spLocks noGrp="1"/>
          </p:cNvSpPr>
          <p:nvPr>
            <p:ph type="title"/>
          </p:nvPr>
        </p:nvSpPr>
        <p:spPr>
          <a:xfrm>
            <a:off x="971600" y="836712"/>
            <a:ext cx="7772400" cy="1143000"/>
          </a:xfrm>
        </p:spPr>
        <p:txBody>
          <a:bodyPr>
            <a:normAutofit fontScale="90000"/>
          </a:bodyPr>
          <a:lstStyle/>
          <a:p>
            <a:pPr lvl="0" fontAlgn="base"/>
            <a:r>
              <a:rPr kumimoji="0" lang="en-US" sz="4000" kern="1200" dirty="0" smtClean="0">
                <a:solidFill>
                  <a:schemeClr val="tx2"/>
                </a:solidFill>
                <a:effectLst/>
                <a:latin typeface="+mj-lt"/>
                <a:ea typeface="+mj-ea"/>
                <a:cs typeface="+mj-cs"/>
              </a:rPr>
              <a:t>Do you have a first aid course in foreign language?</a:t>
            </a:r>
            <a:endParaRPr lang="fr-FR" dirty="0"/>
          </a:p>
        </p:txBody>
      </p:sp>
    </p:spTree>
    <p:extLst>
      <p:ext uri="{BB962C8B-B14F-4D97-AF65-F5344CB8AC3E}">
        <p14:creationId xmlns:p14="http://schemas.microsoft.com/office/powerpoint/2010/main" val="1744747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TotalTime>
  <Words>519</Words>
  <Application>Microsoft Office PowerPoint</Application>
  <PresentationFormat>Předvádění na obrazovce (4:3)</PresentationFormat>
  <Paragraphs>47</Paragraphs>
  <Slides>18</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Calibri</vt:lpstr>
      <vt:lpstr>Lucida Sans Unicode</vt:lpstr>
      <vt:lpstr>Verdana</vt:lpstr>
      <vt:lpstr>Wingdings 2</vt:lpstr>
      <vt:lpstr>Wingdings 3</vt:lpstr>
      <vt:lpstr>Rotonde</vt:lpstr>
      <vt:lpstr>Prezentace aplikace PowerPoint</vt:lpstr>
      <vt:lpstr>Language competence of student nurses </vt:lpstr>
      <vt:lpstr>Which foreign language do they study?</vt:lpstr>
      <vt:lpstr>Can they choose the language?</vt:lpstr>
      <vt:lpstr>At what age do they start to learn foreign language?</vt:lpstr>
      <vt:lpstr>How many lessons of foreign language do they have a week?</vt:lpstr>
      <vt:lpstr>Do they have medical topics in foreign language?</vt:lpstr>
      <vt:lpstr>Do you have a safety at work course in foreign language?</vt:lpstr>
      <vt:lpstr>Do you have a first aid course in foreign language?</vt:lpstr>
      <vt:lpstr>Do you have any notions about elderly/ children nutrition and wellness in foreign language?</vt:lpstr>
      <vt:lpstr>Do you have any notions about the elderly / children diseases and their treatments in foreign language?</vt:lpstr>
      <vt:lpstr>Do you have any notions about the  mandatory  schedule of vaccination in foreign language?</vt:lpstr>
      <vt:lpstr>Can you give/ask any information to  foreign patients about riahabilitation therapies in English?</vt:lpstr>
      <vt:lpstr>Do you have any  foreign language skills related to clowntherapy , musictherapy and pet-therapy?</vt:lpstr>
      <vt:lpstr>Can you list any  English words about eating disorders and addictions?</vt:lpstr>
      <vt:lpstr>Is foreign language a part of their final exam?</vt:lpstr>
      <vt:lpstr>Can you name in English the main parts of the human body?</vt:lpstr>
      <vt:lpstr>Have you got the specific lexicon for a job interview in English?</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competence of student nurses</dc:title>
  <dc:creator>SAINT-VANNE</dc:creator>
  <cp:lastModifiedBy>Miluše Matějcová</cp:lastModifiedBy>
  <cp:revision>14</cp:revision>
  <dcterms:created xsi:type="dcterms:W3CDTF">2022-11-05T14:35:40Z</dcterms:created>
  <dcterms:modified xsi:type="dcterms:W3CDTF">2023-06-22T08:21:26Z</dcterms:modified>
</cp:coreProperties>
</file>