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8" r:id="rId1"/>
  </p:sldMasterIdLst>
  <p:notesMasterIdLst>
    <p:notesMasterId r:id="rId14"/>
  </p:notesMasterIdLst>
  <p:sldIdLst>
    <p:sldId id="269" r:id="rId2"/>
    <p:sldId id="256" r:id="rId3"/>
    <p:sldId id="257" r:id="rId4"/>
    <p:sldId id="258" r:id="rId5"/>
    <p:sldId id="259" r:id="rId6"/>
    <p:sldId id="262" r:id="rId7"/>
    <p:sldId id="261" r:id="rId8"/>
    <p:sldId id="264" r:id="rId9"/>
    <p:sldId id="265" r:id="rId10"/>
    <p:sldId id="266" r:id="rId11"/>
    <p:sldId id="267" r:id="rId12"/>
    <p:sldId id="268"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zo ciriello" initials="ec" lastIdx="0" clrIdx="0">
    <p:extLst/>
  </p:cmAuthor>
  <p:cmAuthor id="2" name="enzo ciriello" initials="ec [2]" lastIdx="0"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4665"/>
  </p:normalViewPr>
  <p:slideViewPr>
    <p:cSldViewPr snapToGrid="0" snapToObjects="1">
      <p:cViewPr varScale="1">
        <p:scale>
          <a:sx n="97" d="100"/>
          <a:sy n="97" d="100"/>
        </p:scale>
        <p:origin x="96" y="3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9715AC-A420-4B4E-A209-BC16FECA6045}" type="datetimeFigureOut">
              <a:rPr lang="it-IT" smtClean="0"/>
              <a:t>22/06/2023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5659D4-6853-AE48-A97A-00F5A3A16A22}" type="slidenum">
              <a:rPr lang="it-IT" smtClean="0"/>
              <a:t>‹#›</a:t>
            </a:fld>
            <a:endParaRPr lang="it-IT"/>
          </a:p>
        </p:txBody>
      </p:sp>
    </p:spTree>
    <p:extLst>
      <p:ext uri="{BB962C8B-B14F-4D97-AF65-F5344CB8AC3E}">
        <p14:creationId xmlns:p14="http://schemas.microsoft.com/office/powerpoint/2010/main" val="1965795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55659D4-6853-AE48-A97A-00F5A3A16A22}" type="slidenum">
              <a:rPr lang="it-IT" smtClean="0"/>
              <a:t>7</a:t>
            </a:fld>
            <a:endParaRPr lang="it-IT"/>
          </a:p>
        </p:txBody>
      </p:sp>
    </p:spTree>
    <p:extLst>
      <p:ext uri="{BB962C8B-B14F-4D97-AF65-F5344CB8AC3E}">
        <p14:creationId xmlns:p14="http://schemas.microsoft.com/office/powerpoint/2010/main" val="83496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2AA298C7-5814-C847-82C4-408BFDCC5FC3}" type="datetimeFigureOut">
              <a:rPr lang="it-IT" smtClean="0"/>
              <a:t>22/06/2023</a:t>
            </a:fld>
            <a:endParaRPr lang="it-IT"/>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it-IT"/>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355F56E-7DAC-0948-9BAE-1F9AA866080F}" type="slidenum">
              <a:rPr lang="it-IT" smtClean="0"/>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A298C7-5814-C847-82C4-408BFDCC5FC3}" type="datetimeFigureOut">
              <a:rPr lang="it-IT" smtClean="0"/>
              <a:t>22/06/2023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55F56E-7DAC-0948-9BAE-1F9AA866080F}" type="slidenum">
              <a:rPr lang="it-IT" smtClean="0"/>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A298C7-5814-C847-82C4-408BFDCC5FC3}" type="datetimeFigureOut">
              <a:rPr lang="it-IT" smtClean="0"/>
              <a:t>22/06/2023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55F56E-7DAC-0948-9BAE-1F9AA866080F}" type="slidenum">
              <a:rPr lang="it-IT" smtClean="0"/>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AA298C7-5814-C847-82C4-408BFDCC5FC3}" type="datetimeFigureOut">
              <a:rPr lang="it-IT" smtClean="0"/>
              <a:t>22/06/2023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355F56E-7DAC-0948-9BAE-1F9AA866080F}" type="slidenum">
              <a:rPr lang="it-IT" smtClean="0"/>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2AA298C7-5814-C847-82C4-408BFDCC5FC3}" type="datetimeFigureOut">
              <a:rPr lang="it-IT" smtClean="0"/>
              <a:t>22/06/2023</a:t>
            </a:fld>
            <a:endParaRPr lang="it-IT"/>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it-IT"/>
          </a:p>
        </p:txBody>
      </p:sp>
      <p:sp>
        <p:nvSpPr>
          <p:cNvPr id="6" name="Slide Number Placeholder 5"/>
          <p:cNvSpPr>
            <a:spLocks noGrp="1"/>
          </p:cNvSpPr>
          <p:nvPr>
            <p:ph type="sldNum" sz="quarter" idx="12"/>
          </p:nvPr>
        </p:nvSpPr>
        <p:spPr>
          <a:xfrm>
            <a:off x="8604504" y="5211060"/>
            <a:ext cx="2112264" cy="228600"/>
          </a:xfrm>
        </p:spPr>
        <p:txBody>
          <a:bodyPr/>
          <a:lstStyle/>
          <a:p>
            <a:fld id="{A355F56E-7DAC-0948-9BAE-1F9AA866080F}" type="slidenum">
              <a:rPr lang="it-IT" smtClean="0"/>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2AA298C7-5814-C847-82C4-408BFDCC5FC3}" type="datetimeFigureOut">
              <a:rPr lang="it-IT" smtClean="0"/>
              <a:t>22/06/2023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55F56E-7DAC-0948-9BAE-1F9AA866080F}" type="slidenum">
              <a:rPr lang="it-IT" smtClean="0"/>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AA298C7-5814-C847-82C4-408BFDCC5FC3}" type="datetimeFigureOut">
              <a:rPr lang="it-IT" smtClean="0"/>
              <a:t>22/06/2023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355F56E-7DAC-0948-9BAE-1F9AA866080F}" type="slidenum">
              <a:rPr lang="it-IT" smtClean="0"/>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AA298C7-5814-C847-82C4-408BFDCC5FC3}" type="datetimeFigureOut">
              <a:rPr lang="it-IT" smtClean="0"/>
              <a:t>22/06/2023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355F56E-7DAC-0948-9BAE-1F9AA866080F}" type="slidenum">
              <a:rPr lang="it-IT" smtClean="0"/>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A298C7-5814-C847-82C4-408BFDCC5FC3}" type="datetimeFigureOut">
              <a:rPr lang="it-IT" smtClean="0"/>
              <a:t>22/06/2023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355F56E-7DAC-0948-9BAE-1F9AA866080F}" type="slidenum">
              <a:rPr lang="it-IT" smtClean="0"/>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2AA298C7-5814-C847-82C4-408BFDCC5FC3}" type="datetimeFigureOut">
              <a:rPr lang="it-IT" smtClean="0"/>
              <a:t>22/06/2023</a:t>
            </a:fld>
            <a:endParaRPr lang="it-IT"/>
          </a:p>
        </p:txBody>
      </p:sp>
      <p:sp>
        <p:nvSpPr>
          <p:cNvPr id="9" name="Footer Placeholder 8"/>
          <p:cNvSpPr>
            <a:spLocks noGrp="1"/>
          </p:cNvSpPr>
          <p:nvPr>
            <p:ph type="ftr" sz="quarter" idx="11"/>
          </p:nvPr>
        </p:nvSpPr>
        <p:spPr/>
        <p:txBody>
          <a:bodyPr/>
          <a:lstStyle>
            <a:lvl1pPr algn="r">
              <a:defRPr/>
            </a:lvl1pPr>
          </a:lstStyle>
          <a:p>
            <a:endParaRPr lang="it-IT"/>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355F56E-7DAC-0948-9BAE-1F9AA866080F}" type="slidenum">
              <a:rPr lang="it-IT" smtClean="0"/>
              <a:t>‹#›</a:t>
            </a:fld>
            <a:endParaRPr lang="it-IT"/>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2AA298C7-5814-C847-82C4-408BFDCC5FC3}" type="datetimeFigureOut">
              <a:rPr lang="it-IT" smtClean="0"/>
              <a:t>22/06/2023</a:t>
            </a:fld>
            <a:endParaRPr lang="it-IT"/>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355F56E-7DAC-0948-9BAE-1F9AA866080F}" type="slidenum">
              <a:rPr lang="it-IT" smtClean="0"/>
              <a:t>‹#›</a:t>
            </a:fld>
            <a:endParaRPr lang="it-IT"/>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2AA298C7-5814-C847-82C4-408BFDCC5FC3}" type="datetimeFigureOut">
              <a:rPr lang="it-IT" smtClean="0"/>
              <a:t>22/06/2023</a:t>
            </a:fld>
            <a:endParaRPr lang="it-IT"/>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it-IT"/>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355F56E-7DAC-0948-9BAE-1F9AA866080F}" type="slidenum">
              <a:rPr lang="it-IT" smtClean="0"/>
              <a:t>‹#›</a:t>
            </a:fld>
            <a:endParaRPr lang="it-IT"/>
          </a:p>
        </p:txBody>
      </p:sp>
    </p:spTree>
    <p:extLst>
      <p:ext uri="{BB962C8B-B14F-4D97-AF65-F5344CB8AC3E}">
        <p14:creationId xmlns:p14="http://schemas.microsoft.com/office/powerpoint/2010/main" val="424748882"/>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stretch>
            <a:fillRect/>
          </a:stretch>
        </p:blipFill>
        <p:spPr>
          <a:xfrm>
            <a:off x="2536296" y="1153820"/>
            <a:ext cx="7679999" cy="4320000"/>
          </a:xfrm>
          <a:prstGeom prst="rect">
            <a:avLst/>
          </a:prstGeom>
        </p:spPr>
      </p:pic>
    </p:spTree>
    <p:extLst>
      <p:ext uri="{BB962C8B-B14F-4D97-AF65-F5344CB8AC3E}">
        <p14:creationId xmlns:p14="http://schemas.microsoft.com/office/powerpoint/2010/main" val="4184919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E7BD4D9-A73C-2044-846E-313E19EC79AC}"/>
              </a:ext>
            </a:extLst>
          </p:cNvPr>
          <p:cNvSpPr>
            <a:spLocks noGrp="1"/>
          </p:cNvSpPr>
          <p:nvPr>
            <p:ph type="title"/>
          </p:nvPr>
        </p:nvSpPr>
        <p:spPr>
          <a:xfrm>
            <a:off x="1353786" y="-1068779"/>
            <a:ext cx="9771413" cy="7813963"/>
          </a:xfrm>
        </p:spPr>
        <p:txBody>
          <a:bodyPr>
            <a:normAutofit/>
          </a:bodyPr>
          <a:lstStyle/>
          <a:p>
            <a:pPr algn="just"/>
            <a:r>
              <a:rPr lang="it-IT" sz="2200" b="1" dirty="0"/>
              <a:t/>
            </a:r>
            <a:br>
              <a:rPr lang="it-IT" sz="2200" b="1" dirty="0"/>
            </a:br>
            <a:r>
              <a:rPr lang="it-IT" sz="2200" b="1" dirty="0"/>
              <a:t/>
            </a:r>
            <a:br>
              <a:rPr lang="it-IT" sz="2200" b="1" dirty="0"/>
            </a:br>
            <a:r>
              <a:rPr lang="it-IT" sz="2200" b="1" dirty="0"/>
              <a:t/>
            </a:r>
            <a:br>
              <a:rPr lang="it-IT" sz="2200" b="1" dirty="0"/>
            </a:br>
            <a:r>
              <a:rPr lang="it-IT" sz="2200" b="1" dirty="0"/>
              <a:t>‘Right Route’</a:t>
            </a:r>
            <a:r>
              <a:rPr lang="it-IT" sz="2200" dirty="0"/>
              <a:t> –Some common routes include oral, intramuscular, intravenous, topical, or subcutaneous injection. In modern medicine, medication administration has become more complex with the development of drugs that can be given via newer routes, including but not limited to central venous catheters, patient-controlled analgesia (PCA), epidural infusions, and intrathecal </a:t>
            </a:r>
            <a:r>
              <a:rPr lang="it-IT" sz="2200" dirty="0" err="1"/>
              <a:t>administration</a:t>
            </a:r>
            <a:r>
              <a:rPr lang="it-IT" sz="2200" dirty="0"/>
              <a:t>.</a:t>
            </a:r>
            <a:br>
              <a:rPr lang="it-IT" sz="2200" dirty="0"/>
            </a:br>
            <a:r>
              <a:rPr lang="it-IT" sz="2200" dirty="0"/>
              <a:t>It is crucial that nurses remain educated and up to date on newer medications or less commonly administered medications to learn how they are safely delivered to patients before being asked to do so in clinical practice. Additionally, nurses must have at least a minimal basic understanding of the physiology influencing drug absorption rates and time of drug onset, as these principles relate to </a:t>
            </a:r>
            <a:r>
              <a:rPr lang="it-IT" sz="2200" dirty="0" err="1"/>
              <a:t>medication</a:t>
            </a:r>
            <a:r>
              <a:rPr lang="it-IT" sz="2200" dirty="0"/>
              <a:t> </a:t>
            </a:r>
            <a:r>
              <a:rPr lang="it-IT" sz="2200" dirty="0" err="1"/>
              <a:t>administration</a:t>
            </a:r>
            <a:endParaRPr lang="es-ES_tradnl" dirty="0"/>
          </a:p>
        </p:txBody>
      </p:sp>
    </p:spTree>
    <p:extLst>
      <p:ext uri="{BB962C8B-B14F-4D97-AF65-F5344CB8AC3E}">
        <p14:creationId xmlns:p14="http://schemas.microsoft.com/office/powerpoint/2010/main" val="969760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3AC1BFE-17D0-7640-9E2F-9098239C388D}"/>
              </a:ext>
            </a:extLst>
          </p:cNvPr>
          <p:cNvSpPr>
            <a:spLocks noGrp="1"/>
          </p:cNvSpPr>
          <p:nvPr>
            <p:ph type="title"/>
          </p:nvPr>
        </p:nvSpPr>
        <p:spPr/>
        <p:txBody>
          <a:bodyPr>
            <a:noAutofit/>
          </a:bodyPr>
          <a:lstStyle/>
          <a:p>
            <a:pPr algn="just"/>
            <a:r>
              <a:rPr lang="it-IT" sz="2400" b="1" dirty="0"/>
              <a:t>‘</a:t>
            </a:r>
            <a:br>
              <a:rPr lang="it-IT" sz="2400" b="1" dirty="0"/>
            </a:br>
            <a:r>
              <a:rPr lang="it-IT" sz="2400" b="1" dirty="0"/>
              <a:t/>
            </a:r>
            <a:br>
              <a:rPr lang="it-IT" sz="2400" b="1" dirty="0"/>
            </a:br>
            <a:r>
              <a:rPr lang="it-IT" sz="2400" b="1" dirty="0"/>
              <a:t/>
            </a:r>
            <a:br>
              <a:rPr lang="it-IT" sz="2400" b="1" dirty="0"/>
            </a:br>
            <a:r>
              <a:rPr lang="it-IT" sz="2400" b="1" dirty="0"/>
              <a:t/>
            </a:r>
            <a:br>
              <a:rPr lang="it-IT" sz="2400" b="1" dirty="0"/>
            </a:br>
            <a:r>
              <a:rPr lang="it-IT" sz="2400" b="1" dirty="0"/>
              <a:t/>
            </a:r>
            <a:br>
              <a:rPr lang="it-IT" sz="2400" b="1" dirty="0"/>
            </a:br>
            <a:r>
              <a:rPr lang="it-IT" sz="2400" b="1" dirty="0"/>
              <a:t/>
            </a:r>
            <a:br>
              <a:rPr lang="it-IT" sz="2400" b="1" dirty="0"/>
            </a:br>
            <a:r>
              <a:rPr lang="it-IT" sz="2400" b="1" dirty="0"/>
              <a:t/>
            </a:r>
            <a:br>
              <a:rPr lang="it-IT" sz="2400" b="1" dirty="0"/>
            </a:br>
            <a:r>
              <a:rPr lang="it-IT" sz="2400" b="1" dirty="0"/>
              <a:t/>
            </a:r>
            <a:br>
              <a:rPr lang="it-IT" sz="2400" b="1" dirty="0"/>
            </a:br>
            <a:r>
              <a:rPr lang="it-IT" sz="2400" b="1" dirty="0"/>
              <a:t/>
            </a:r>
            <a:br>
              <a:rPr lang="it-IT" sz="2400" b="1" dirty="0"/>
            </a:br>
            <a:r>
              <a:rPr lang="it-IT" sz="2400" b="1" dirty="0"/>
              <a:t/>
            </a:r>
            <a:br>
              <a:rPr lang="it-IT" sz="2400" b="1" dirty="0"/>
            </a:br>
            <a:r>
              <a:rPr lang="it-IT" sz="2400" b="1" dirty="0"/>
              <a:t/>
            </a:r>
            <a:br>
              <a:rPr lang="it-IT" sz="2400" b="1" dirty="0"/>
            </a:br>
            <a:r>
              <a:rPr lang="it-IT" sz="2400" b="1" dirty="0"/>
              <a:t>Right time’</a:t>
            </a:r>
            <a:r>
              <a:rPr lang="it-IT" sz="2400" dirty="0"/>
              <a:t> – administering medications at a time that was intended by the prescriber. Often, certain drugs have specific intervals or window periods during which another dose should be given to maintain a therapeutic effect or level. A guiding principle of this ‘right’ is that medications should be prescribed as closely to the time as possible, and nurses should not deviate from this time by more than half an hour to avoid consequences such as altering bioavailability or other chemical </a:t>
            </a:r>
            <a:r>
              <a:rPr lang="it-IT" sz="2400" dirty="0" err="1"/>
              <a:t>mechanisms</a:t>
            </a:r>
            <a:r>
              <a:rPr lang="it-IT" sz="2400" dirty="0"/>
              <a:t>.  Similarly, it is crucial that medications that are given by an infusion, such as intravenous medications, are administered at the correct rate. Failure to deliver a drug at the correct rate may lead to devastating consequences for a patient. </a:t>
            </a:r>
            <a:endParaRPr lang="es-ES_tradnl" sz="2400" dirty="0"/>
          </a:p>
        </p:txBody>
      </p:sp>
    </p:spTree>
    <p:extLst>
      <p:ext uri="{BB962C8B-B14F-4D97-AF65-F5344CB8AC3E}">
        <p14:creationId xmlns:p14="http://schemas.microsoft.com/office/powerpoint/2010/main" val="4039197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5688DF8-979D-1D41-A0F1-F9F3A21E6899}"/>
              </a:ext>
            </a:extLst>
          </p:cNvPr>
          <p:cNvSpPr>
            <a:spLocks noGrp="1"/>
          </p:cNvSpPr>
          <p:nvPr>
            <p:ph type="title"/>
          </p:nvPr>
        </p:nvSpPr>
        <p:spPr/>
        <p:txBody>
          <a:bodyPr>
            <a:noAutofit/>
          </a:bodyPr>
          <a:lstStyle/>
          <a:p>
            <a:pPr algn="just"/>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000" b="1" dirty="0"/>
              <a:t/>
            </a:r>
            <a:br>
              <a:rPr lang="it-IT" sz="2000" b="1" dirty="0"/>
            </a:br>
            <a:r>
              <a:rPr lang="it-IT" sz="2400" b="1" dirty="0"/>
              <a:t>Right dose’</a:t>
            </a:r>
            <a:r>
              <a:rPr lang="it-IT" sz="2400" dirty="0"/>
              <a:t> – Incorrect dosage, conversion of units, and incorrect substance concentration are prevalent modalities of medication administration error. This error type stems from nurses giving a patient an incorrect dose of medications, even if it is the correct medication and the patient’s identity is verified, without first checking to ensure it is the correct strength for the patient. This may be due to misplaced decimals, errors in arithmetic, or incorrect conversion between two units. For example,  micrograms and milligrams may easily be mistaken with a quick, incorrect glance at unit abbreviations like mcg versus mg. </a:t>
            </a:r>
            <a:r>
              <a:rPr lang="it-IT" sz="2400"/>
              <a:t> </a:t>
            </a:r>
            <a:br>
              <a:rPr lang="it-IT" sz="2400"/>
            </a:br>
            <a:r>
              <a:rPr lang="it-IT" sz="2400"/>
              <a:t>Studies</a:t>
            </a:r>
            <a:r>
              <a:rPr lang="it-IT" sz="2400" dirty="0"/>
              <a:t> that have emphasized observing positive behaviors nurses have adapted to help reduce medical errors include consulting with pharmacy personnel, using calculators to assist in arithmetic, or in some cases, cross-consulting with patients or their families about usual doses they administer </a:t>
            </a:r>
            <a:r>
              <a:rPr lang="it-IT" sz="2400" dirty="0" err="1"/>
              <a:t>at</a:t>
            </a:r>
            <a:r>
              <a:rPr lang="it-IT" sz="2400" dirty="0"/>
              <a:t> home</a:t>
            </a:r>
            <a:endParaRPr lang="es-ES_tradnl" sz="2400" dirty="0"/>
          </a:p>
        </p:txBody>
      </p:sp>
    </p:spTree>
    <p:extLst>
      <p:ext uri="{BB962C8B-B14F-4D97-AF65-F5344CB8AC3E}">
        <p14:creationId xmlns:p14="http://schemas.microsoft.com/office/powerpoint/2010/main" val="448556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scene3d>
              <a:camera prst="orthographicFront"/>
              <a:lightRig rig="soft" dir="t">
                <a:rot lat="0" lon="0" rev="15600000"/>
              </a:lightRig>
            </a:scene3d>
            <a:sp3d extrusionH="57150" prstMaterial="softEdge">
              <a:bevelT w="25400" h="38100"/>
            </a:sp3d>
          </a:bodyPr>
          <a:lstStyle/>
          <a:p>
            <a:r>
              <a:rPr lang="it-IT" b="1" dirty="0" err="1">
                <a:ln/>
                <a:solidFill>
                  <a:schemeClr val="accent4"/>
                </a:solidFill>
              </a:rPr>
              <a:t>medications</a:t>
            </a:r>
            <a:r>
              <a:rPr lang="it-IT" b="1" dirty="0">
                <a:ln/>
                <a:solidFill>
                  <a:schemeClr val="accent4"/>
                </a:solidFill>
              </a:rPr>
              <a:t> in </a:t>
            </a:r>
            <a:r>
              <a:rPr lang="it-IT" b="1" dirty="0" err="1">
                <a:ln/>
                <a:solidFill>
                  <a:schemeClr val="accent4"/>
                </a:solidFill>
              </a:rPr>
              <a:t>Italy</a:t>
            </a:r>
            <a:endParaRPr lang="it-IT" b="1" dirty="0">
              <a:ln/>
              <a:solidFill>
                <a:schemeClr val="accent4"/>
              </a:solidFill>
            </a:endParaRPr>
          </a:p>
        </p:txBody>
      </p:sp>
      <p:sp>
        <p:nvSpPr>
          <p:cNvPr id="4" name="CasellaDiTesto 3"/>
          <p:cNvSpPr txBox="1"/>
          <p:nvPr/>
        </p:nvSpPr>
        <p:spPr>
          <a:xfrm>
            <a:off x="819397" y="2339439"/>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4040183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a:t>Health</a:t>
            </a:r>
            <a:r>
              <a:rPr lang="it-IT" dirty="0"/>
              <a:t> care </a:t>
            </a:r>
            <a:r>
              <a:rPr lang="it-IT" dirty="0" err="1"/>
              <a:t>education</a:t>
            </a:r>
            <a:r>
              <a:rPr lang="it-IT" dirty="0"/>
              <a:t> in </a:t>
            </a:r>
            <a:r>
              <a:rPr lang="it-IT" dirty="0" err="1"/>
              <a:t>Italy</a:t>
            </a:r>
            <a:endParaRPr lang="it-IT" dirty="0"/>
          </a:p>
        </p:txBody>
      </p:sp>
      <p:sp>
        <p:nvSpPr>
          <p:cNvPr id="3" name="Segnaposto contenuto 2"/>
          <p:cNvSpPr>
            <a:spLocks noGrp="1"/>
          </p:cNvSpPr>
          <p:nvPr>
            <p:ph idx="1"/>
          </p:nvPr>
        </p:nvSpPr>
        <p:spPr/>
        <p:txBody>
          <a:bodyPr/>
          <a:lstStyle/>
          <a:p>
            <a:pPr marL="0" indent="0">
              <a:buNone/>
            </a:pPr>
            <a:r>
              <a:rPr lang="it-IT" dirty="0" err="1"/>
              <a:t>There</a:t>
            </a:r>
            <a:r>
              <a:rPr lang="it-IT" dirty="0"/>
              <a:t> are </a:t>
            </a:r>
            <a:r>
              <a:rPr lang="it-IT" dirty="0" err="1"/>
              <a:t>two</a:t>
            </a:r>
            <a:r>
              <a:rPr lang="it-IT" dirty="0"/>
              <a:t> </a:t>
            </a:r>
            <a:r>
              <a:rPr lang="it-IT" dirty="0" err="1"/>
              <a:t>different</a:t>
            </a:r>
            <a:r>
              <a:rPr lang="it-IT" dirty="0"/>
              <a:t> </a:t>
            </a:r>
            <a:r>
              <a:rPr lang="it-IT" dirty="0" err="1"/>
              <a:t>pathaways</a:t>
            </a:r>
            <a:r>
              <a:rPr lang="it-IT" dirty="0"/>
              <a:t>:</a:t>
            </a:r>
          </a:p>
          <a:p>
            <a:pPr marL="342900" indent="-342900">
              <a:buFont typeface="+mj-lt"/>
              <a:buAutoNum type="arabicPeriod"/>
            </a:pPr>
            <a:r>
              <a:rPr lang="it-IT" dirty="0"/>
              <a:t>in </a:t>
            </a:r>
            <a:r>
              <a:rPr lang="it-IT" dirty="0" err="1"/>
              <a:t>order</a:t>
            </a:r>
            <a:r>
              <a:rPr lang="it-IT" dirty="0"/>
              <a:t> to </a:t>
            </a:r>
            <a:r>
              <a:rPr lang="it-IT" dirty="0" err="1"/>
              <a:t>become</a:t>
            </a:r>
            <a:r>
              <a:rPr lang="it-IT" dirty="0"/>
              <a:t> a DOCTOR </a:t>
            </a:r>
            <a:r>
              <a:rPr lang="it-IT" dirty="0" err="1"/>
              <a:t>you</a:t>
            </a:r>
            <a:r>
              <a:rPr lang="it-IT" dirty="0"/>
              <a:t> </a:t>
            </a:r>
            <a:r>
              <a:rPr lang="it-IT" dirty="0" err="1"/>
              <a:t>need</a:t>
            </a:r>
            <a:r>
              <a:rPr lang="it-IT" dirty="0"/>
              <a:t> a 6 </a:t>
            </a:r>
            <a:r>
              <a:rPr lang="it-IT" dirty="0" err="1"/>
              <a:t>years</a:t>
            </a:r>
            <a:r>
              <a:rPr lang="it-IT" dirty="0"/>
              <a:t> </a:t>
            </a:r>
            <a:r>
              <a:rPr lang="it-IT" dirty="0" err="1"/>
              <a:t>university</a:t>
            </a:r>
            <a:r>
              <a:rPr lang="it-IT" dirty="0"/>
              <a:t> </a:t>
            </a:r>
            <a:r>
              <a:rPr lang="it-IT" dirty="0" err="1"/>
              <a:t>course</a:t>
            </a:r>
            <a:r>
              <a:rPr lang="it-IT" dirty="0"/>
              <a:t> and </a:t>
            </a:r>
            <a:r>
              <a:rPr lang="it-IT" dirty="0" err="1"/>
              <a:t>then</a:t>
            </a:r>
            <a:r>
              <a:rPr lang="it-IT" dirty="0"/>
              <a:t>, </a:t>
            </a:r>
            <a:r>
              <a:rPr lang="it-IT" dirty="0" err="1"/>
              <a:t>if</a:t>
            </a:r>
            <a:r>
              <a:rPr lang="it-IT" dirty="0"/>
              <a:t> </a:t>
            </a:r>
            <a:r>
              <a:rPr lang="it-IT" dirty="0" err="1"/>
              <a:t>you</a:t>
            </a:r>
            <a:r>
              <a:rPr lang="it-IT" dirty="0"/>
              <a:t> </a:t>
            </a:r>
            <a:r>
              <a:rPr lang="it-IT" dirty="0" err="1"/>
              <a:t>want</a:t>
            </a:r>
            <a:r>
              <a:rPr lang="it-IT" dirty="0"/>
              <a:t> , </a:t>
            </a:r>
            <a:r>
              <a:rPr lang="it-IT" dirty="0" err="1"/>
              <a:t>you</a:t>
            </a:r>
            <a:r>
              <a:rPr lang="it-IT" dirty="0"/>
              <a:t> can </a:t>
            </a:r>
            <a:r>
              <a:rPr lang="it-IT" dirty="0" err="1"/>
              <a:t>get</a:t>
            </a:r>
            <a:r>
              <a:rPr lang="it-IT" dirty="0"/>
              <a:t> a </a:t>
            </a:r>
            <a:r>
              <a:rPr lang="it-IT" dirty="0" err="1"/>
              <a:t>two</a:t>
            </a:r>
            <a:r>
              <a:rPr lang="it-IT" dirty="0"/>
              <a:t> </a:t>
            </a:r>
            <a:r>
              <a:rPr lang="it-IT" dirty="0" err="1"/>
              <a:t>years</a:t>
            </a:r>
            <a:r>
              <a:rPr lang="it-IT" dirty="0"/>
              <a:t> or more for  </a:t>
            </a:r>
            <a:r>
              <a:rPr lang="it-IT" dirty="0" err="1"/>
              <a:t>higher</a:t>
            </a:r>
            <a:r>
              <a:rPr lang="it-IT" dirty="0"/>
              <a:t>  </a:t>
            </a:r>
            <a:r>
              <a:rPr lang="it-IT" dirty="0" err="1"/>
              <a:t>specialization</a:t>
            </a:r>
            <a:r>
              <a:rPr lang="it-IT" dirty="0"/>
              <a:t> </a:t>
            </a:r>
          </a:p>
          <a:p>
            <a:pPr marL="342900" indent="-342900">
              <a:buFont typeface="+mj-lt"/>
              <a:buAutoNum type="arabicPeriod"/>
            </a:pPr>
            <a:r>
              <a:rPr lang="it-IT" dirty="0"/>
              <a:t>in </a:t>
            </a:r>
            <a:r>
              <a:rPr lang="it-IT" dirty="0" err="1"/>
              <a:t>order</a:t>
            </a:r>
            <a:r>
              <a:rPr lang="it-IT" dirty="0"/>
              <a:t> to </a:t>
            </a:r>
            <a:r>
              <a:rPr lang="it-IT" dirty="0" err="1"/>
              <a:t>become</a:t>
            </a:r>
            <a:r>
              <a:rPr lang="it-IT" dirty="0"/>
              <a:t> a NURSE </a:t>
            </a:r>
            <a:r>
              <a:rPr lang="it-IT" dirty="0" err="1"/>
              <a:t>you</a:t>
            </a:r>
            <a:r>
              <a:rPr lang="it-IT" dirty="0"/>
              <a:t> </a:t>
            </a:r>
            <a:r>
              <a:rPr lang="it-IT" dirty="0" err="1"/>
              <a:t>have</a:t>
            </a:r>
            <a:r>
              <a:rPr lang="it-IT" dirty="0"/>
              <a:t> to </a:t>
            </a:r>
            <a:r>
              <a:rPr lang="it-IT" dirty="0" err="1"/>
              <a:t>attend</a:t>
            </a:r>
            <a:r>
              <a:rPr lang="it-IT" dirty="0"/>
              <a:t> a </a:t>
            </a:r>
            <a:r>
              <a:rPr lang="it-IT" dirty="0" err="1"/>
              <a:t>three</a:t>
            </a:r>
            <a:r>
              <a:rPr lang="it-IT" dirty="0"/>
              <a:t> </a:t>
            </a:r>
            <a:r>
              <a:rPr lang="it-IT" dirty="0" err="1"/>
              <a:t>years</a:t>
            </a:r>
            <a:r>
              <a:rPr lang="it-IT" dirty="0"/>
              <a:t> </a:t>
            </a:r>
            <a:r>
              <a:rPr lang="it-IT" dirty="0" err="1"/>
              <a:t>course</a:t>
            </a:r>
            <a:r>
              <a:rPr lang="it-IT" dirty="0"/>
              <a:t> and </a:t>
            </a:r>
            <a:r>
              <a:rPr lang="it-IT" dirty="0" err="1"/>
              <a:t>then</a:t>
            </a:r>
            <a:r>
              <a:rPr lang="it-IT" dirty="0"/>
              <a:t> a </a:t>
            </a:r>
            <a:r>
              <a:rPr lang="it-IT" dirty="0" err="1"/>
              <a:t>not</a:t>
            </a:r>
            <a:r>
              <a:rPr lang="it-IT" dirty="0"/>
              <a:t> </a:t>
            </a:r>
            <a:r>
              <a:rPr lang="it-IT" dirty="0" err="1"/>
              <a:t>compulsory</a:t>
            </a:r>
            <a:r>
              <a:rPr lang="it-IT" dirty="0"/>
              <a:t> </a:t>
            </a:r>
            <a:r>
              <a:rPr lang="it-IT" dirty="0" err="1"/>
              <a:t>further</a:t>
            </a:r>
            <a:r>
              <a:rPr lang="it-IT" dirty="0"/>
              <a:t> </a:t>
            </a:r>
            <a:r>
              <a:rPr lang="it-IT" dirty="0" err="1"/>
              <a:t>specialization</a:t>
            </a:r>
            <a:endParaRPr lang="it-IT" dirty="0"/>
          </a:p>
          <a:p>
            <a:pPr marL="342900" indent="-342900">
              <a:buFont typeface="+mj-lt"/>
              <a:buAutoNum type="arabicPeriod"/>
            </a:pPr>
            <a:endParaRPr lang="it-IT" dirty="0"/>
          </a:p>
          <a:p>
            <a:endParaRPr lang="it-IT" dirty="0"/>
          </a:p>
          <a:p>
            <a:endParaRPr lang="it-IT" dirty="0"/>
          </a:p>
        </p:txBody>
      </p:sp>
    </p:spTree>
    <p:extLst>
      <p:ext uri="{BB962C8B-B14F-4D97-AF65-F5344CB8AC3E}">
        <p14:creationId xmlns:p14="http://schemas.microsoft.com/office/powerpoint/2010/main" val="828670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sellaDiTesto 11"/>
          <p:cNvSpPr txBox="1"/>
          <p:nvPr/>
        </p:nvSpPr>
        <p:spPr>
          <a:xfrm>
            <a:off x="1628078" y="261257"/>
            <a:ext cx="9054789" cy="4093428"/>
          </a:xfrm>
          <a:prstGeom prst="rect">
            <a:avLst/>
          </a:prstGeom>
          <a:noFill/>
        </p:spPr>
        <p:txBody>
          <a:bodyPr wrap="square" rtlCol="0">
            <a:spAutoFit/>
          </a:bodyPr>
          <a:lstStyle/>
          <a:p>
            <a:pPr algn="just"/>
            <a:r>
              <a:rPr lang="it-IT" sz="2000" dirty="0"/>
              <a:t>HEALTH CARE HAS GOT A MEDICAL CENTRED APPROACH</a:t>
            </a:r>
            <a:r>
              <a:rPr lang="it-IT" sz="4000" dirty="0"/>
              <a:t>, </a:t>
            </a:r>
            <a:r>
              <a:rPr lang="it-IT" sz="2000" dirty="0" err="1"/>
              <a:t>that’s</a:t>
            </a:r>
            <a:r>
              <a:rPr lang="it-IT" sz="2000" dirty="0"/>
              <a:t> </a:t>
            </a:r>
            <a:r>
              <a:rPr lang="it-IT" sz="2000" dirty="0" err="1"/>
              <a:t>why</a:t>
            </a:r>
            <a:r>
              <a:rPr lang="it-IT" sz="2000" dirty="0"/>
              <a:t> </a:t>
            </a:r>
            <a:r>
              <a:rPr lang="it-IT" sz="2000" dirty="0" err="1"/>
              <a:t>nurses</a:t>
            </a:r>
            <a:r>
              <a:rPr lang="it-IT" sz="2000" dirty="0"/>
              <a:t> are </a:t>
            </a:r>
            <a:r>
              <a:rPr lang="it-IT" sz="2000" dirty="0" err="1"/>
              <a:t>claiming</a:t>
            </a:r>
            <a:r>
              <a:rPr lang="it-IT" sz="2000" dirty="0"/>
              <a:t> for more </a:t>
            </a:r>
            <a:r>
              <a:rPr lang="it-IT" sz="2000" dirty="0" err="1"/>
              <a:t>authonomy</a:t>
            </a:r>
            <a:r>
              <a:rPr lang="it-IT" sz="2000" dirty="0"/>
              <a:t>, </a:t>
            </a:r>
            <a:r>
              <a:rPr lang="it-IT" sz="2000" dirty="0" err="1"/>
              <a:t>because</a:t>
            </a:r>
            <a:r>
              <a:rPr lang="it-IT" sz="2000" dirty="0"/>
              <a:t> </a:t>
            </a:r>
            <a:r>
              <a:rPr lang="it-IT" sz="2000" dirty="0" err="1"/>
              <a:t>they</a:t>
            </a:r>
            <a:r>
              <a:rPr lang="it-IT" sz="2000" dirty="0"/>
              <a:t> are </a:t>
            </a:r>
            <a:r>
              <a:rPr lang="it-IT" sz="2000" dirty="0" err="1"/>
              <a:t>limited</a:t>
            </a:r>
            <a:r>
              <a:rPr lang="it-IT" sz="2000" dirty="0"/>
              <a:t> in planning </a:t>
            </a:r>
            <a:r>
              <a:rPr lang="it-IT" sz="2000" dirty="0" err="1"/>
              <a:t>activities</a:t>
            </a:r>
            <a:r>
              <a:rPr lang="it-IT" sz="2000" dirty="0"/>
              <a:t>.</a:t>
            </a:r>
          </a:p>
          <a:p>
            <a:pPr algn="just"/>
            <a:r>
              <a:rPr lang="it-IT" sz="2000" dirty="0"/>
              <a:t> </a:t>
            </a:r>
            <a:r>
              <a:rPr lang="it-IT" sz="2000" dirty="0" err="1"/>
              <a:t>Nurses</a:t>
            </a:r>
            <a:r>
              <a:rPr lang="it-IT" sz="2000" dirty="0"/>
              <a:t> play a </a:t>
            </a:r>
            <a:r>
              <a:rPr lang="it-IT" sz="2000" dirty="0" err="1"/>
              <a:t>crucial</a:t>
            </a:r>
            <a:r>
              <a:rPr lang="it-IT" sz="2000" dirty="0"/>
              <a:t> </a:t>
            </a:r>
            <a:r>
              <a:rPr lang="it-IT" sz="2000" dirty="0" err="1"/>
              <a:t>role</a:t>
            </a:r>
            <a:r>
              <a:rPr lang="it-IT" sz="2000" dirty="0"/>
              <a:t> in the </a:t>
            </a:r>
            <a:r>
              <a:rPr lang="it-IT" sz="2000" dirty="0" err="1"/>
              <a:t>safety</a:t>
            </a:r>
            <a:r>
              <a:rPr lang="it-IT" sz="2000" dirty="0"/>
              <a:t> of </a:t>
            </a:r>
            <a:r>
              <a:rPr lang="it-IT" sz="2000" dirty="0" err="1"/>
              <a:t>medicines</a:t>
            </a:r>
            <a:r>
              <a:rPr lang="it-IT" sz="2000" dirty="0"/>
              <a:t> management </a:t>
            </a:r>
            <a:r>
              <a:rPr lang="it-IT" sz="2000" dirty="0" err="1"/>
              <a:t>during</a:t>
            </a:r>
            <a:r>
              <a:rPr lang="it-IT" sz="2000" dirty="0"/>
              <a:t> </a:t>
            </a:r>
            <a:r>
              <a:rPr lang="it-IT" sz="2000" dirty="0" err="1"/>
              <a:t>transitional</a:t>
            </a:r>
            <a:r>
              <a:rPr lang="it-IT" sz="2000" dirty="0"/>
              <a:t> care. </a:t>
            </a:r>
            <a:r>
              <a:rPr lang="it-IT" sz="2000" dirty="0" err="1"/>
              <a:t>Therefore</a:t>
            </a:r>
            <a:r>
              <a:rPr lang="it-IT" sz="2000" dirty="0"/>
              <a:t>, </a:t>
            </a:r>
            <a:r>
              <a:rPr lang="it-IT" sz="2000" dirty="0" err="1"/>
              <a:t>they</a:t>
            </a:r>
            <a:r>
              <a:rPr lang="it-IT" sz="2000" dirty="0"/>
              <a:t> </a:t>
            </a:r>
            <a:r>
              <a:rPr lang="it-IT" sz="2000" dirty="0" err="1"/>
              <a:t>should</a:t>
            </a:r>
            <a:r>
              <a:rPr lang="it-IT" sz="2000" dirty="0"/>
              <a:t> be </a:t>
            </a:r>
            <a:r>
              <a:rPr lang="it-IT" sz="2000" dirty="0" err="1"/>
              <a:t>empowered</a:t>
            </a:r>
            <a:r>
              <a:rPr lang="it-IT" sz="2000" dirty="0"/>
              <a:t> and more </a:t>
            </a:r>
            <a:r>
              <a:rPr lang="it-IT" sz="2000" dirty="0" err="1"/>
              <a:t>involved</a:t>
            </a:r>
            <a:r>
              <a:rPr lang="it-IT" sz="2000" dirty="0"/>
              <a:t> in </a:t>
            </a:r>
            <a:r>
              <a:rPr lang="it-IT" sz="2000" dirty="0" err="1"/>
              <a:t>medicines</a:t>
            </a:r>
            <a:r>
              <a:rPr lang="it-IT" sz="2000" dirty="0"/>
              <a:t> management </a:t>
            </a:r>
            <a:r>
              <a:rPr lang="it-IT" sz="2000" dirty="0" err="1"/>
              <a:t>initiatives</a:t>
            </a:r>
            <a:r>
              <a:rPr lang="it-IT" sz="2000" dirty="0"/>
              <a:t> in the </a:t>
            </a:r>
            <a:r>
              <a:rPr lang="it-IT" sz="2000" dirty="0" err="1"/>
              <a:t>healthcare</a:t>
            </a:r>
            <a:r>
              <a:rPr lang="it-IT" sz="2000" dirty="0"/>
              <a:t> </a:t>
            </a:r>
            <a:r>
              <a:rPr lang="it-IT" sz="2000" dirty="0" err="1"/>
              <a:t>system</a:t>
            </a:r>
            <a:r>
              <a:rPr lang="it-IT" sz="2000" dirty="0"/>
              <a:t>. </a:t>
            </a:r>
            <a:r>
              <a:rPr lang="it-IT" sz="2000" dirty="0" err="1"/>
              <a:t>Patient</a:t>
            </a:r>
            <a:r>
              <a:rPr lang="it-IT" sz="2000" dirty="0"/>
              <a:t> </a:t>
            </a:r>
            <a:r>
              <a:rPr lang="it-IT" sz="2000" dirty="0" err="1"/>
              <a:t>safety</a:t>
            </a:r>
            <a:r>
              <a:rPr lang="it-IT" sz="2000" dirty="0"/>
              <a:t> and </a:t>
            </a:r>
            <a:r>
              <a:rPr lang="it-IT" sz="2000" dirty="0" err="1"/>
              <a:t>avoidance</a:t>
            </a:r>
            <a:r>
              <a:rPr lang="it-IT" sz="2000" dirty="0"/>
              <a:t> of </a:t>
            </a:r>
            <a:r>
              <a:rPr lang="it-IT" sz="2000" dirty="0" err="1"/>
              <a:t>medication</a:t>
            </a:r>
            <a:r>
              <a:rPr lang="it-IT" sz="2000" dirty="0"/>
              <a:t> </a:t>
            </a:r>
            <a:r>
              <a:rPr lang="it-IT" sz="2000" dirty="0" err="1"/>
              <a:t>errors</a:t>
            </a:r>
            <a:r>
              <a:rPr lang="it-IT" sz="2000" dirty="0"/>
              <a:t> </a:t>
            </a:r>
            <a:r>
              <a:rPr lang="it-IT" sz="2000" dirty="0" err="1"/>
              <a:t>during</a:t>
            </a:r>
            <a:r>
              <a:rPr lang="it-IT" sz="2000" dirty="0"/>
              <a:t> </a:t>
            </a:r>
            <a:r>
              <a:rPr lang="it-IT" sz="2000" dirty="0" err="1"/>
              <a:t>transitional</a:t>
            </a:r>
            <a:r>
              <a:rPr lang="it-IT" sz="2000" dirty="0"/>
              <a:t> care </a:t>
            </a:r>
            <a:r>
              <a:rPr lang="it-IT" sz="2000" dirty="0" err="1"/>
              <a:t>require</a:t>
            </a:r>
            <a:r>
              <a:rPr lang="it-IT" sz="2000" dirty="0"/>
              <a:t> </a:t>
            </a:r>
            <a:r>
              <a:rPr lang="it-IT" sz="2000" dirty="0" err="1"/>
              <a:t>that</a:t>
            </a:r>
            <a:r>
              <a:rPr lang="it-IT" sz="2000" dirty="0"/>
              <a:t> </a:t>
            </a:r>
            <a:r>
              <a:rPr lang="it-IT" sz="2000" dirty="0" err="1"/>
              <a:t>medicines</a:t>
            </a:r>
            <a:r>
              <a:rPr lang="it-IT" sz="2000" dirty="0"/>
              <a:t> management </a:t>
            </a:r>
            <a:r>
              <a:rPr lang="it-IT" sz="2000" dirty="0" err="1"/>
              <a:t>becomes</a:t>
            </a:r>
            <a:r>
              <a:rPr lang="it-IT" sz="2000" dirty="0"/>
              <a:t> a </a:t>
            </a:r>
            <a:r>
              <a:rPr lang="it-IT" sz="2000" dirty="0" err="1"/>
              <a:t>multidisciplinary</a:t>
            </a:r>
            <a:r>
              <a:rPr lang="it-IT" sz="2000" dirty="0"/>
              <a:t> </a:t>
            </a:r>
            <a:r>
              <a:rPr lang="it-IT" sz="2000" dirty="0" err="1"/>
              <a:t>collaboration</a:t>
            </a:r>
            <a:r>
              <a:rPr lang="it-IT" sz="2000" dirty="0"/>
              <a:t> with </a:t>
            </a:r>
            <a:r>
              <a:rPr lang="it-IT" sz="2000" dirty="0" err="1"/>
              <a:t>effective</a:t>
            </a:r>
            <a:r>
              <a:rPr lang="it-IT" sz="2000" dirty="0"/>
              <a:t> </a:t>
            </a:r>
            <a:r>
              <a:rPr lang="it-IT" sz="2000" dirty="0" err="1"/>
              <a:t>communication</a:t>
            </a:r>
            <a:r>
              <a:rPr lang="it-IT" sz="2000" dirty="0"/>
              <a:t> </a:t>
            </a:r>
            <a:r>
              <a:rPr lang="it-IT" sz="2000" dirty="0" err="1"/>
              <a:t>between</a:t>
            </a:r>
            <a:r>
              <a:rPr lang="it-IT" sz="2000" dirty="0"/>
              <a:t> </a:t>
            </a:r>
            <a:r>
              <a:rPr lang="it-IT" sz="2000" dirty="0" err="1"/>
              <a:t>healthcare</a:t>
            </a:r>
            <a:r>
              <a:rPr lang="it-IT" sz="2000" dirty="0"/>
              <a:t> providers..</a:t>
            </a:r>
          </a:p>
          <a:p>
            <a:pPr algn="just"/>
            <a:endParaRPr lang="it-IT" sz="4000" dirty="0"/>
          </a:p>
        </p:txBody>
      </p:sp>
      <p:pic>
        <p:nvPicPr>
          <p:cNvPr id="3" name="Immagine 2">
            <a:extLst>
              <a:ext uri="{FF2B5EF4-FFF2-40B4-BE49-F238E27FC236}">
                <a16:creationId xmlns="" xmlns:a16="http://schemas.microsoft.com/office/drawing/2014/main" id="{FABBDC60-BE3D-A94E-9209-3155A95655A6}"/>
              </a:ext>
            </a:extLst>
          </p:cNvPr>
          <p:cNvPicPr>
            <a:picLocks noChangeAspect="1"/>
          </p:cNvPicPr>
          <p:nvPr/>
        </p:nvPicPr>
        <p:blipFill>
          <a:blip r:embed="rId2"/>
          <a:stretch>
            <a:fillRect/>
          </a:stretch>
        </p:blipFill>
        <p:spPr>
          <a:xfrm>
            <a:off x="1745672" y="3669475"/>
            <a:ext cx="9048997" cy="3188525"/>
          </a:xfrm>
          <a:prstGeom prst="rect">
            <a:avLst/>
          </a:prstGeom>
        </p:spPr>
      </p:pic>
    </p:spTree>
    <p:extLst>
      <p:ext uri="{BB962C8B-B14F-4D97-AF65-F5344CB8AC3E}">
        <p14:creationId xmlns:p14="http://schemas.microsoft.com/office/powerpoint/2010/main" val="116067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642594"/>
            <a:ext cx="10058400" cy="438061"/>
          </a:xfrm>
        </p:spPr>
        <p:txBody>
          <a:bodyPr>
            <a:normAutofit fontScale="90000"/>
          </a:bodyPr>
          <a:lstStyle/>
          <a:p>
            <a:pPr algn="ctr"/>
            <a:r>
              <a:rPr lang="it-IT" u="sng" dirty="0" err="1">
                <a:solidFill>
                  <a:srgbClr val="FF0000"/>
                </a:solidFill>
              </a:rPr>
              <a:t>Nurses</a:t>
            </a:r>
            <a:r>
              <a:rPr lang="it-IT" u="sng" dirty="0">
                <a:solidFill>
                  <a:srgbClr val="FF0000"/>
                </a:solidFill>
              </a:rPr>
              <a:t> </a:t>
            </a:r>
            <a:r>
              <a:rPr lang="it-IT" u="sng" dirty="0" err="1">
                <a:solidFill>
                  <a:srgbClr val="FF0000"/>
                </a:solidFill>
              </a:rPr>
              <a:t>duties</a:t>
            </a:r>
            <a:endParaRPr lang="it-IT" dirty="0">
              <a:solidFill>
                <a:srgbClr val="FF0000"/>
              </a:solidFill>
            </a:endParaRPr>
          </a:p>
        </p:txBody>
      </p:sp>
      <p:sp>
        <p:nvSpPr>
          <p:cNvPr id="5" name="CasellaDiTesto 4"/>
          <p:cNvSpPr txBox="1"/>
          <p:nvPr/>
        </p:nvSpPr>
        <p:spPr>
          <a:xfrm>
            <a:off x="651510" y="1371601"/>
            <a:ext cx="13114028" cy="1323439"/>
          </a:xfrm>
          <a:prstGeom prst="rect">
            <a:avLst/>
          </a:prstGeom>
          <a:noFill/>
        </p:spPr>
        <p:txBody>
          <a:bodyPr wrap="square" rtlCol="0">
            <a:spAutoFit/>
          </a:bodyPr>
          <a:lstStyle/>
          <a:p>
            <a:pPr algn="just"/>
            <a:r>
              <a:rPr lang="it-IT" sz="2000" dirty="0"/>
              <a:t>A nurse </a:t>
            </a:r>
            <a:r>
              <a:rPr lang="it-IT" sz="2000" dirty="0" err="1"/>
              <a:t>exercizes</a:t>
            </a:r>
            <a:r>
              <a:rPr lang="it-IT" sz="2000" dirty="0"/>
              <a:t> ad </a:t>
            </a:r>
            <a:r>
              <a:rPr lang="it-IT" sz="2000" dirty="0" err="1"/>
              <a:t>promotes</a:t>
            </a:r>
            <a:r>
              <a:rPr lang="it-IT" sz="2000" dirty="0"/>
              <a:t> the culture of </a:t>
            </a:r>
            <a:r>
              <a:rPr lang="it-IT" sz="2000" dirty="0" err="1"/>
              <a:t>caring</a:t>
            </a:r>
            <a:r>
              <a:rPr lang="it-IT" sz="2000" dirty="0"/>
              <a:t> and </a:t>
            </a:r>
            <a:r>
              <a:rPr lang="it-IT" sz="2000" dirty="0" err="1"/>
              <a:t>safety</a:t>
            </a:r>
            <a:endParaRPr lang="it-IT" sz="2000" dirty="0"/>
          </a:p>
          <a:p>
            <a:pPr algn="just"/>
            <a:r>
              <a:rPr lang="it-IT" sz="2000" dirty="0" err="1"/>
              <a:t>While</a:t>
            </a:r>
            <a:r>
              <a:rPr lang="it-IT" sz="2000" dirty="0"/>
              <a:t> a </a:t>
            </a:r>
            <a:r>
              <a:rPr lang="it-IT" sz="2000" dirty="0" err="1"/>
              <a:t>doctor</a:t>
            </a:r>
            <a:r>
              <a:rPr lang="it-IT" sz="2000" dirty="0"/>
              <a:t> </a:t>
            </a:r>
            <a:r>
              <a:rPr lang="it-IT" sz="2000" dirty="0" err="1"/>
              <a:t>is</a:t>
            </a:r>
            <a:r>
              <a:rPr lang="it-IT" sz="2000" dirty="0"/>
              <a:t> in the «back office» ( MEDICAL PRESCRIPTIONS ARE ALWAYS NEEDED), </a:t>
            </a:r>
          </a:p>
          <a:p>
            <a:pPr algn="just"/>
            <a:r>
              <a:rPr lang="it-IT" sz="2000" dirty="0"/>
              <a:t>a nurse </a:t>
            </a:r>
            <a:r>
              <a:rPr lang="it-IT" sz="2000" dirty="0" err="1"/>
              <a:t>directly</a:t>
            </a:r>
            <a:r>
              <a:rPr lang="it-IT" sz="2000" dirty="0"/>
              <a:t> </a:t>
            </a:r>
            <a:r>
              <a:rPr lang="it-IT" sz="2000" dirty="0" err="1"/>
              <a:t>relates</a:t>
            </a:r>
            <a:r>
              <a:rPr lang="it-IT" sz="2000" dirty="0"/>
              <a:t> with the </a:t>
            </a:r>
            <a:r>
              <a:rPr lang="it-IT" sz="2000" dirty="0" err="1"/>
              <a:t>patients</a:t>
            </a:r>
            <a:r>
              <a:rPr lang="it-IT" sz="2000" dirty="0"/>
              <a:t>, </a:t>
            </a:r>
            <a:r>
              <a:rPr lang="it-IT" sz="2000" dirty="0" err="1"/>
              <a:t>keeping</a:t>
            </a:r>
            <a:r>
              <a:rPr lang="it-IT" sz="2000" dirty="0"/>
              <a:t> in </a:t>
            </a:r>
            <a:r>
              <a:rPr lang="it-IT" sz="2000" dirty="0" err="1"/>
              <a:t>touch</a:t>
            </a:r>
            <a:r>
              <a:rPr lang="it-IT" sz="2000" dirty="0"/>
              <a:t> with </a:t>
            </a:r>
            <a:r>
              <a:rPr lang="it-IT" sz="2000" dirty="0" err="1"/>
              <a:t>them</a:t>
            </a:r>
            <a:r>
              <a:rPr lang="it-IT" sz="2000" dirty="0"/>
              <a:t> in a </a:t>
            </a:r>
            <a:r>
              <a:rPr lang="it-IT" sz="2000" dirty="0" err="1"/>
              <a:t>respectful</a:t>
            </a:r>
            <a:r>
              <a:rPr lang="it-IT" sz="2000" dirty="0"/>
              <a:t> </a:t>
            </a:r>
          </a:p>
          <a:p>
            <a:pPr algn="just"/>
            <a:r>
              <a:rPr lang="it-IT" sz="2000" dirty="0"/>
              <a:t>and </a:t>
            </a:r>
            <a:r>
              <a:rPr lang="it-IT" sz="2000" dirty="0" err="1"/>
              <a:t>responsible</a:t>
            </a:r>
            <a:r>
              <a:rPr lang="it-IT" sz="2000" dirty="0"/>
              <a:t> way</a:t>
            </a:r>
          </a:p>
        </p:txBody>
      </p:sp>
      <p:pic>
        <p:nvPicPr>
          <p:cNvPr id="10" name="Segnaposto contenuto 9">
            <a:extLst>
              <a:ext uri="{FF2B5EF4-FFF2-40B4-BE49-F238E27FC236}">
                <a16:creationId xmlns="" xmlns:a16="http://schemas.microsoft.com/office/drawing/2014/main" id="{258C004E-44FE-504A-88F0-C5C179F02C71}"/>
              </a:ext>
            </a:extLst>
          </p:cNvPr>
          <p:cNvPicPr>
            <a:picLocks noGrp="1" noChangeAspect="1"/>
          </p:cNvPicPr>
          <p:nvPr>
            <p:ph idx="1"/>
          </p:nvPr>
        </p:nvPicPr>
        <p:blipFill>
          <a:blip r:embed="rId2"/>
          <a:stretch>
            <a:fillRect/>
          </a:stretch>
        </p:blipFill>
        <p:spPr>
          <a:xfrm>
            <a:off x="3691054" y="2502334"/>
            <a:ext cx="5422007" cy="3533341"/>
          </a:xfrm>
        </p:spPr>
      </p:pic>
    </p:spTree>
    <p:extLst>
      <p:ext uri="{BB962C8B-B14F-4D97-AF65-F5344CB8AC3E}">
        <p14:creationId xmlns:p14="http://schemas.microsoft.com/office/powerpoint/2010/main" val="35446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642594"/>
            <a:ext cx="10058400" cy="1052391"/>
          </a:xfrm>
        </p:spPr>
        <p:txBody>
          <a:bodyPr>
            <a:normAutofit/>
          </a:bodyPr>
          <a:lstStyle/>
          <a:p>
            <a:pPr algn="ctr"/>
            <a:r>
              <a:rPr lang="it-IT" dirty="0">
                <a:solidFill>
                  <a:srgbClr val="FF0000"/>
                </a:solidFill>
              </a:rPr>
              <a:t>NURSE’S TASKS</a:t>
            </a:r>
          </a:p>
        </p:txBody>
      </p:sp>
      <p:sp>
        <p:nvSpPr>
          <p:cNvPr id="3" name="Segnaposto contenuto 2"/>
          <p:cNvSpPr>
            <a:spLocks noGrp="1"/>
          </p:cNvSpPr>
          <p:nvPr>
            <p:ph sz="half" idx="1"/>
          </p:nvPr>
        </p:nvSpPr>
        <p:spPr>
          <a:xfrm>
            <a:off x="1066800" y="2103120"/>
            <a:ext cx="4739640" cy="3920490"/>
          </a:xfrm>
        </p:spPr>
        <p:txBody>
          <a:bodyPr>
            <a:normAutofit/>
          </a:bodyPr>
          <a:lstStyle/>
          <a:p>
            <a:pPr marL="822960" lvl="3" indent="0" algn="ctr">
              <a:buNone/>
            </a:pPr>
            <a:r>
              <a:rPr lang="it-IT" sz="2400" dirty="0"/>
              <a:t> </a:t>
            </a:r>
            <a:endParaRPr lang="it-IT" sz="2400" b="1" dirty="0"/>
          </a:p>
        </p:txBody>
      </p:sp>
      <p:sp>
        <p:nvSpPr>
          <p:cNvPr id="9" name="CasellaDiTesto 8">
            <a:extLst>
              <a:ext uri="{FF2B5EF4-FFF2-40B4-BE49-F238E27FC236}">
                <a16:creationId xmlns="" xmlns:a16="http://schemas.microsoft.com/office/drawing/2014/main" id="{8ABFB04F-92A1-4B46-BE99-A93118458AFE}"/>
              </a:ext>
            </a:extLst>
          </p:cNvPr>
          <p:cNvSpPr txBox="1"/>
          <p:nvPr/>
        </p:nvSpPr>
        <p:spPr>
          <a:xfrm>
            <a:off x="1628078" y="1694985"/>
            <a:ext cx="9088243" cy="2031325"/>
          </a:xfrm>
          <a:prstGeom prst="rect">
            <a:avLst/>
          </a:prstGeom>
          <a:noFill/>
        </p:spPr>
        <p:txBody>
          <a:bodyPr wrap="square" rtlCol="0">
            <a:spAutoFit/>
          </a:bodyPr>
          <a:lstStyle/>
          <a:p>
            <a:pPr marL="285750" indent="-285750">
              <a:buFont typeface="Arial" panose="020B0604020202020204" pitchFamily="34" charset="0"/>
              <a:buChar char="•"/>
            </a:pPr>
            <a:r>
              <a:rPr lang="es-ES_tradnl" dirty="0"/>
              <a:t>Record </a:t>
            </a:r>
            <a:r>
              <a:rPr lang="es-ES_tradnl" dirty="0" err="1"/>
              <a:t>details</a:t>
            </a:r>
            <a:r>
              <a:rPr lang="es-ES_tradnl" dirty="0"/>
              <a:t> and </a:t>
            </a:r>
            <a:r>
              <a:rPr lang="es-ES_tradnl" dirty="0" err="1"/>
              <a:t>symptoms</a:t>
            </a:r>
            <a:r>
              <a:rPr lang="es-ES_tradnl" dirty="0"/>
              <a:t> of </a:t>
            </a:r>
            <a:r>
              <a:rPr lang="es-ES_tradnl" dirty="0" err="1"/>
              <a:t>patients</a:t>
            </a:r>
            <a:r>
              <a:rPr lang="es-ES_tradnl" dirty="0"/>
              <a:t>’ medical </a:t>
            </a:r>
            <a:r>
              <a:rPr lang="es-ES_tradnl" dirty="0" err="1"/>
              <a:t>history</a:t>
            </a:r>
            <a:r>
              <a:rPr lang="es-ES_tradnl" dirty="0"/>
              <a:t> and </a:t>
            </a:r>
            <a:r>
              <a:rPr lang="es-ES_tradnl" dirty="0" err="1"/>
              <a:t>current</a:t>
            </a:r>
            <a:r>
              <a:rPr lang="es-ES_tradnl" dirty="0"/>
              <a:t> </a:t>
            </a:r>
            <a:r>
              <a:rPr lang="es-ES_tradnl" dirty="0" err="1"/>
              <a:t>health</a:t>
            </a:r>
            <a:endParaRPr lang="es-ES_tradnl" dirty="0"/>
          </a:p>
          <a:p>
            <a:pPr marL="285750" indent="-285750">
              <a:buFont typeface="Arial" panose="020B0604020202020204" pitchFamily="34" charset="0"/>
              <a:buChar char="•"/>
            </a:pPr>
            <a:endParaRPr lang="es-ES_tradnl" dirty="0"/>
          </a:p>
          <a:p>
            <a:pPr marL="285750" indent="-285750">
              <a:buFont typeface="Arial" panose="020B0604020202020204" pitchFamily="34" charset="0"/>
              <a:buChar char="•"/>
            </a:pPr>
            <a:r>
              <a:rPr lang="es-ES_tradnl" dirty="0"/>
              <a:t>Prepare </a:t>
            </a:r>
            <a:r>
              <a:rPr lang="es-ES_tradnl" dirty="0" err="1"/>
              <a:t>patients</a:t>
            </a:r>
            <a:r>
              <a:rPr lang="es-ES_tradnl" dirty="0"/>
              <a:t> </a:t>
            </a:r>
            <a:r>
              <a:rPr lang="es-ES_tradnl" dirty="0" err="1"/>
              <a:t>for</a:t>
            </a:r>
            <a:r>
              <a:rPr lang="es-ES_tradnl" dirty="0"/>
              <a:t> </a:t>
            </a:r>
            <a:r>
              <a:rPr lang="es-ES_tradnl" dirty="0" err="1"/>
              <a:t>exams</a:t>
            </a:r>
            <a:r>
              <a:rPr lang="es-ES_tradnl" dirty="0"/>
              <a:t> and </a:t>
            </a:r>
            <a:r>
              <a:rPr lang="es-ES_tradnl" dirty="0" err="1"/>
              <a:t>treatments</a:t>
            </a:r>
            <a:endParaRPr lang="es-ES_tradnl" dirty="0"/>
          </a:p>
          <a:p>
            <a:pPr marL="285750" indent="-285750">
              <a:buFont typeface="Arial" panose="020B0604020202020204" pitchFamily="34" charset="0"/>
              <a:buChar char="•"/>
            </a:pPr>
            <a:endParaRPr lang="es-ES_tradnl" dirty="0"/>
          </a:p>
          <a:p>
            <a:pPr marL="285750" indent="-285750">
              <a:buFont typeface="Arial" panose="020B0604020202020204" pitchFamily="34" charset="0"/>
              <a:buChar char="•"/>
            </a:pPr>
            <a:r>
              <a:rPr lang="es-ES_tradnl" dirty="0" err="1"/>
              <a:t>Administrate</a:t>
            </a:r>
            <a:r>
              <a:rPr lang="es-ES_tradnl" dirty="0"/>
              <a:t> </a:t>
            </a:r>
            <a:r>
              <a:rPr lang="es-ES_tradnl" dirty="0" err="1"/>
              <a:t>medications</a:t>
            </a:r>
            <a:r>
              <a:rPr lang="es-ES_tradnl" dirty="0"/>
              <a:t> and </a:t>
            </a:r>
            <a:r>
              <a:rPr lang="es-ES_tradnl" dirty="0" err="1"/>
              <a:t>treatments</a:t>
            </a:r>
            <a:endParaRPr lang="es-ES_tradnl" dirty="0"/>
          </a:p>
          <a:p>
            <a:pPr marL="285750" indent="-285750">
              <a:buFont typeface="Arial" panose="020B0604020202020204" pitchFamily="34" charset="0"/>
              <a:buChar char="•"/>
            </a:pPr>
            <a:endParaRPr lang="es-ES_tradnl" dirty="0"/>
          </a:p>
          <a:p>
            <a:pPr marL="285750" indent="-285750">
              <a:buFont typeface="Arial" panose="020B0604020202020204" pitchFamily="34" charset="0"/>
              <a:buChar char="•"/>
            </a:pPr>
            <a:r>
              <a:rPr lang="es-ES_tradnl" dirty="0"/>
              <a:t>Monitor </a:t>
            </a:r>
            <a:r>
              <a:rPr lang="es-ES_tradnl" dirty="0" err="1"/>
              <a:t>patients</a:t>
            </a:r>
            <a:r>
              <a:rPr lang="es-ES_tradnl" dirty="0"/>
              <a:t> </a:t>
            </a:r>
            <a:r>
              <a:rPr lang="es-ES_tradnl" dirty="0" err="1"/>
              <a:t>for</a:t>
            </a:r>
            <a:r>
              <a:rPr lang="es-ES_tradnl" dirty="0"/>
              <a:t> medicines’ </a:t>
            </a:r>
            <a:r>
              <a:rPr lang="es-ES_tradnl" dirty="0" err="1"/>
              <a:t>side</a:t>
            </a:r>
            <a:r>
              <a:rPr lang="es-ES_tradnl" dirty="0"/>
              <a:t> </a:t>
            </a:r>
            <a:r>
              <a:rPr lang="es-ES_tradnl" dirty="0" err="1"/>
              <a:t>effects</a:t>
            </a:r>
            <a:r>
              <a:rPr lang="es-ES_tradnl" dirty="0"/>
              <a:t> and </a:t>
            </a:r>
            <a:r>
              <a:rPr lang="es-ES_tradnl" dirty="0" err="1"/>
              <a:t>reactions</a:t>
            </a:r>
            <a:endParaRPr lang="es-ES_tradnl" dirty="0"/>
          </a:p>
        </p:txBody>
      </p:sp>
    </p:spTree>
    <p:extLst>
      <p:ext uri="{BB962C8B-B14F-4D97-AF65-F5344CB8AC3E}">
        <p14:creationId xmlns:p14="http://schemas.microsoft.com/office/powerpoint/2010/main" val="1244455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400" dirty="0">
                <a:solidFill>
                  <a:srgbClr val="FF0000"/>
                </a:solidFill>
              </a:rPr>
              <a:t>NURSE’S REPONSABILITIES   </a:t>
            </a:r>
          </a:p>
        </p:txBody>
      </p:sp>
      <p:sp>
        <p:nvSpPr>
          <p:cNvPr id="12" name="Segnaposto contenuto 11">
            <a:extLst>
              <a:ext uri="{FF2B5EF4-FFF2-40B4-BE49-F238E27FC236}">
                <a16:creationId xmlns="" xmlns:a16="http://schemas.microsoft.com/office/drawing/2014/main" id="{672E23B9-0202-7E44-93A9-086C3E7558EF}"/>
              </a:ext>
            </a:extLst>
          </p:cNvPr>
          <p:cNvSpPr>
            <a:spLocks noGrp="1"/>
          </p:cNvSpPr>
          <p:nvPr>
            <p:ph sz="half" idx="1"/>
          </p:nvPr>
        </p:nvSpPr>
        <p:spPr>
          <a:xfrm>
            <a:off x="1066800" y="2103120"/>
            <a:ext cx="9490364" cy="3749040"/>
          </a:xfrm>
        </p:spPr>
        <p:txBody>
          <a:bodyPr>
            <a:normAutofit/>
          </a:bodyPr>
          <a:lstStyle/>
          <a:p>
            <a:pPr marL="0" indent="0" algn="just">
              <a:buNone/>
            </a:pPr>
            <a:r>
              <a:rPr lang="it-IT" sz="2800" dirty="0" err="1"/>
              <a:t>Nurses</a:t>
            </a:r>
            <a:r>
              <a:rPr lang="it-IT" sz="2800" dirty="0"/>
              <a:t>' </a:t>
            </a:r>
            <a:r>
              <a:rPr lang="it-IT" sz="2800" dirty="0" err="1"/>
              <a:t>responsibility</a:t>
            </a:r>
            <a:r>
              <a:rPr lang="it-IT" sz="2800" dirty="0"/>
              <a:t> for </a:t>
            </a:r>
            <a:r>
              <a:rPr lang="it-IT" sz="2800" dirty="0" err="1"/>
              <a:t>medication</a:t>
            </a:r>
            <a:r>
              <a:rPr lang="it-IT" sz="2800" dirty="0"/>
              <a:t> </a:t>
            </a:r>
            <a:r>
              <a:rPr lang="it-IT" sz="2800" dirty="0" err="1"/>
              <a:t>administration</a:t>
            </a:r>
            <a:r>
              <a:rPr lang="it-IT" sz="2800" dirty="0"/>
              <a:t> </a:t>
            </a:r>
            <a:r>
              <a:rPr lang="it-IT" sz="2800" dirty="0" err="1"/>
              <a:t>includes</a:t>
            </a:r>
            <a:r>
              <a:rPr lang="it-IT" sz="2800" dirty="0"/>
              <a:t> </a:t>
            </a:r>
            <a:r>
              <a:rPr lang="it-IT" sz="2800" b="1" dirty="0" err="1"/>
              <a:t>ensuring</a:t>
            </a:r>
            <a:r>
              <a:rPr lang="it-IT" sz="2800" b="1" dirty="0"/>
              <a:t> </a:t>
            </a:r>
            <a:r>
              <a:rPr lang="it-IT" sz="2800" b="1" dirty="0" err="1"/>
              <a:t>that</a:t>
            </a:r>
            <a:r>
              <a:rPr lang="it-IT" sz="2800" b="1" dirty="0"/>
              <a:t> the right </a:t>
            </a:r>
            <a:r>
              <a:rPr lang="it-IT" sz="2800" b="1" dirty="0" err="1"/>
              <a:t>medication</a:t>
            </a:r>
            <a:r>
              <a:rPr lang="it-IT" sz="2800" b="1" dirty="0"/>
              <a:t> </a:t>
            </a:r>
            <a:r>
              <a:rPr lang="it-IT" sz="2800" b="1" dirty="0" err="1"/>
              <a:t>is</a:t>
            </a:r>
            <a:r>
              <a:rPr lang="it-IT" sz="2800" b="1" dirty="0"/>
              <a:t> </a:t>
            </a:r>
            <a:r>
              <a:rPr lang="it-IT" sz="2800" b="1" dirty="0" err="1"/>
              <a:t>properly</a:t>
            </a:r>
            <a:r>
              <a:rPr lang="it-IT" sz="2800" b="1" dirty="0"/>
              <a:t> </a:t>
            </a:r>
            <a:r>
              <a:rPr lang="it-IT" sz="2800" b="1" dirty="0" err="1"/>
              <a:t>drawn</a:t>
            </a:r>
            <a:r>
              <a:rPr lang="it-IT" sz="2800" b="1" dirty="0"/>
              <a:t> up in the </a:t>
            </a:r>
            <a:r>
              <a:rPr lang="it-IT" sz="2800" b="1" dirty="0" err="1"/>
              <a:t>rightt</a:t>
            </a:r>
            <a:r>
              <a:rPr lang="it-IT" sz="2800" b="1" dirty="0"/>
              <a:t> dose, and </a:t>
            </a:r>
            <a:r>
              <a:rPr lang="it-IT" sz="2800" b="1" dirty="0" err="1"/>
              <a:t>administered</a:t>
            </a:r>
            <a:r>
              <a:rPr lang="it-IT" sz="2800" b="1" dirty="0"/>
              <a:t> </a:t>
            </a:r>
            <a:r>
              <a:rPr lang="it-IT" sz="2800" b="1" dirty="0" err="1"/>
              <a:t>at</a:t>
            </a:r>
            <a:r>
              <a:rPr lang="it-IT" sz="2800" b="1" dirty="0"/>
              <a:t> the right time </a:t>
            </a:r>
            <a:r>
              <a:rPr lang="it-IT" sz="2800" b="1" dirty="0" err="1"/>
              <a:t>through</a:t>
            </a:r>
            <a:r>
              <a:rPr lang="it-IT" sz="2800" b="1" dirty="0"/>
              <a:t> the right </a:t>
            </a:r>
            <a:r>
              <a:rPr lang="it-IT" sz="2800" b="1" dirty="0" err="1"/>
              <a:t>route</a:t>
            </a:r>
            <a:r>
              <a:rPr lang="it-IT" sz="2800" b="1" dirty="0"/>
              <a:t> to the right </a:t>
            </a:r>
            <a:r>
              <a:rPr lang="it-IT" sz="2800" b="1" dirty="0" err="1"/>
              <a:t>patient</a:t>
            </a:r>
            <a:r>
              <a:rPr lang="it-IT" sz="2800" dirty="0"/>
              <a:t>.  </a:t>
            </a:r>
            <a:r>
              <a:rPr lang="it-IT" sz="2800" dirty="0" err="1"/>
              <a:t>It</a:t>
            </a:r>
            <a:r>
              <a:rPr lang="it-IT" sz="2800" dirty="0"/>
              <a:t> </a:t>
            </a:r>
            <a:r>
              <a:rPr lang="it-IT" sz="2800" dirty="0" err="1"/>
              <a:t>is</a:t>
            </a:r>
            <a:r>
              <a:rPr lang="it-IT" sz="2800" dirty="0"/>
              <a:t> </a:t>
            </a:r>
            <a:r>
              <a:rPr lang="it-IT" sz="2800" dirty="0" err="1"/>
              <a:t>known</a:t>
            </a:r>
            <a:r>
              <a:rPr lang="it-IT" sz="2800" dirty="0"/>
              <a:t> </a:t>
            </a:r>
            <a:r>
              <a:rPr lang="it-IT" sz="2800" dirty="0" err="1"/>
              <a:t>as</a:t>
            </a:r>
            <a:r>
              <a:rPr lang="it-IT" sz="2800" dirty="0"/>
              <a:t> the ‘</a:t>
            </a:r>
            <a:r>
              <a:rPr lang="it-IT" sz="2800" dirty="0" err="1"/>
              <a:t>five</a:t>
            </a:r>
            <a:r>
              <a:rPr lang="it-IT" sz="2800" dirty="0"/>
              <a:t> </a:t>
            </a:r>
            <a:r>
              <a:rPr lang="it-IT" sz="2800" dirty="0" err="1"/>
              <a:t>rights</a:t>
            </a:r>
            <a:r>
              <a:rPr lang="it-IT" sz="2800" dirty="0"/>
              <a:t>’ or ‘</a:t>
            </a:r>
            <a:r>
              <a:rPr lang="it-IT" sz="2800" dirty="0" err="1"/>
              <a:t>five</a:t>
            </a:r>
            <a:r>
              <a:rPr lang="it-IT" sz="2800" dirty="0"/>
              <a:t> </a:t>
            </a:r>
            <a:r>
              <a:rPr lang="it-IT" sz="2800" dirty="0" err="1"/>
              <a:t>R’s</a:t>
            </a:r>
            <a:r>
              <a:rPr lang="it-IT" sz="2800" dirty="0"/>
              <a:t>’ of </a:t>
            </a:r>
            <a:r>
              <a:rPr lang="it-IT" sz="2800" dirty="0" err="1"/>
              <a:t>medication</a:t>
            </a:r>
            <a:r>
              <a:rPr lang="it-IT" sz="2800" dirty="0"/>
              <a:t> </a:t>
            </a:r>
            <a:r>
              <a:rPr lang="it-IT" sz="2800" dirty="0" err="1"/>
              <a:t>administration</a:t>
            </a:r>
            <a:r>
              <a:rPr lang="it-IT" sz="2800" dirty="0"/>
              <a:t> (To </a:t>
            </a:r>
            <a:r>
              <a:rPr lang="it-IT" sz="2800" dirty="0" err="1"/>
              <a:t>limit</a:t>
            </a:r>
            <a:r>
              <a:rPr lang="it-IT" sz="2800" dirty="0"/>
              <a:t> or reduce the </a:t>
            </a:r>
            <a:r>
              <a:rPr lang="it-IT" sz="2800" dirty="0" err="1"/>
              <a:t>risk</a:t>
            </a:r>
            <a:r>
              <a:rPr lang="it-IT" sz="2800" dirty="0"/>
              <a:t> of </a:t>
            </a:r>
            <a:r>
              <a:rPr lang="it-IT" sz="2800" dirty="0" err="1"/>
              <a:t>administration</a:t>
            </a:r>
            <a:r>
              <a:rPr lang="it-IT" sz="2800" dirty="0"/>
              <a:t> </a:t>
            </a:r>
            <a:r>
              <a:rPr lang="it-IT" sz="2800" dirty="0" err="1"/>
              <a:t>errors</a:t>
            </a:r>
            <a:r>
              <a:rPr lang="it-IT" sz="2800" dirty="0"/>
              <a:t>, </a:t>
            </a:r>
            <a:r>
              <a:rPr lang="it-IT" sz="2800" dirty="0" err="1"/>
              <a:t>many</a:t>
            </a:r>
            <a:r>
              <a:rPr lang="it-IT" sz="2800" dirty="0"/>
              <a:t> hospitals </a:t>
            </a:r>
            <a:r>
              <a:rPr lang="it-IT" sz="2800" dirty="0" err="1"/>
              <a:t>employ</a:t>
            </a:r>
            <a:r>
              <a:rPr lang="it-IT" sz="2800" dirty="0"/>
              <a:t> a single-dose </a:t>
            </a:r>
            <a:r>
              <a:rPr lang="it-IT" sz="2800" dirty="0" err="1"/>
              <a:t>system</a:t>
            </a:r>
            <a:r>
              <a:rPr lang="it-IT" sz="2800" dirty="0"/>
              <a:t>)</a:t>
            </a:r>
            <a:endParaRPr lang="es-ES_tradnl" sz="2800" dirty="0"/>
          </a:p>
        </p:txBody>
      </p:sp>
    </p:spTree>
    <p:extLst>
      <p:ext uri="{BB962C8B-B14F-4D97-AF65-F5344CB8AC3E}">
        <p14:creationId xmlns:p14="http://schemas.microsoft.com/office/powerpoint/2010/main" val="138111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 xmlns:a16="http://schemas.microsoft.com/office/drawing/2014/main" id="{1EB40242-6D5F-6646-A19D-C76F8136FE52}"/>
              </a:ext>
            </a:extLst>
          </p:cNvPr>
          <p:cNvSpPr>
            <a:spLocks noGrp="1"/>
          </p:cNvSpPr>
          <p:nvPr>
            <p:ph type="title"/>
          </p:nvPr>
        </p:nvSpPr>
        <p:spPr>
          <a:xfrm>
            <a:off x="1318162" y="617518"/>
            <a:ext cx="9807038" cy="4833256"/>
          </a:xfrm>
        </p:spPr>
        <p:txBody>
          <a:bodyPr>
            <a:noAutofit/>
          </a:bodyPr>
          <a:lstStyle/>
          <a:p>
            <a:pPr algn="just"/>
            <a:r>
              <a:rPr lang="it-IT" sz="2000" b="1" dirty="0"/>
              <a:t/>
            </a:r>
            <a:br>
              <a:rPr lang="it-IT" sz="2000" b="1" dirty="0"/>
            </a:br>
            <a:r>
              <a:rPr lang="it-IT" sz="2000" b="1" dirty="0"/>
              <a:t/>
            </a:r>
            <a:br>
              <a:rPr lang="it-IT" sz="2000" b="1" dirty="0"/>
            </a:br>
            <a:r>
              <a:rPr lang="it-IT" sz="2400" b="1" dirty="0"/>
              <a:t>‘Right patient’</a:t>
            </a:r>
            <a:r>
              <a:rPr lang="it-IT" sz="2400" dirty="0"/>
              <a:t> –</a:t>
            </a:r>
            <a:r>
              <a:rPr lang="it-IT" sz="2400" dirty="0" err="1"/>
              <a:t>This</a:t>
            </a:r>
            <a:r>
              <a:rPr lang="it-IT" sz="2400" dirty="0"/>
              <a:t> is best practiced by nurses directly asking a patient to provide his or her full name aloud, checking medical wristbands if appropriate for matching name and ID number as on a chart. It is advisable not to address patients by first name or surname alone, in the event, there are two or more patients with identical or similar names in a unit. Depending on the unit that a patient may be in, some patients, such as psychiatric patients, may not wear wristbands or may have altered mentation to the point where they are unable to identify themselves correctly. In these instances, nurses are advised to confirm a patient’s identity through alternative means with appropriate due diligence</a:t>
            </a:r>
            <a:endParaRPr lang="es-ES_tradnl" sz="2400" dirty="0"/>
          </a:p>
        </p:txBody>
      </p:sp>
    </p:spTree>
    <p:extLst>
      <p:ext uri="{BB962C8B-B14F-4D97-AF65-F5344CB8AC3E}">
        <p14:creationId xmlns:p14="http://schemas.microsoft.com/office/powerpoint/2010/main" val="1126706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8FF3A48-7E84-2B4F-B7D6-056F9470010C}"/>
              </a:ext>
            </a:extLst>
          </p:cNvPr>
          <p:cNvSpPr>
            <a:spLocks noGrp="1"/>
          </p:cNvSpPr>
          <p:nvPr>
            <p:ph type="title"/>
          </p:nvPr>
        </p:nvSpPr>
        <p:spPr>
          <a:xfrm>
            <a:off x="1484416" y="285008"/>
            <a:ext cx="9640784" cy="6210795"/>
          </a:xfrm>
        </p:spPr>
        <p:txBody>
          <a:bodyPr>
            <a:noAutofit/>
          </a:bodyPr>
          <a:lstStyle/>
          <a:p>
            <a:pPr algn="just"/>
            <a:r>
              <a:rPr lang="it-IT" sz="1800" b="1" dirty="0"/>
              <a:t>Right drug’</a:t>
            </a:r>
            <a:r>
              <a:rPr lang="it-IT" sz="1800" dirty="0"/>
              <a:t> – ensuring that the medication to be administered is identical to the drug name that was prescribed. Some brand names or generic names may have very similar spelling or sound very similar due to prefix, suffix, or starting with the same first letter. For example, beta-blocker medications all end in ‘-lol’ to aid in suggesting their mechanism of action. It is important to discern between two similarly named medications since the two drugs in question may have drastically different mechanisms of action or indications for prescribing. </a:t>
            </a:r>
            <a:r>
              <a:rPr lang="it-IT" sz="1800" dirty="0" err="1"/>
              <a:t>Recent</a:t>
            </a:r>
            <a:r>
              <a:rPr lang="it-IT" sz="1800" dirty="0"/>
              <a:t> evidence-based studies support the practice of prescribers writing out full generic names as opposed to brand names of medications along with the indication for prescribing when writing orders to help minimize confusion. Poor handwriting and abbreviations account for many medical errors due to misreading letters or numerals that appear differently to </a:t>
            </a:r>
            <a:r>
              <a:rPr lang="it-IT" sz="1800" dirty="0" err="1"/>
              <a:t>different</a:t>
            </a:r>
            <a:r>
              <a:rPr lang="it-IT" sz="1800" dirty="0"/>
              <a:t> </a:t>
            </a:r>
            <a:r>
              <a:rPr lang="it-IT" sz="1800" dirty="0" err="1"/>
              <a:t>individuals</a:t>
            </a:r>
            <a:r>
              <a:rPr lang="it-IT" sz="1800" dirty="0"/>
              <a:t>. </a:t>
            </a:r>
            <a:r>
              <a:rPr lang="it-IT" sz="1800" dirty="0" err="1"/>
              <a:t>When</a:t>
            </a:r>
            <a:r>
              <a:rPr lang="it-IT" sz="1800" dirty="0"/>
              <a:t> checking to ensure the correct medication name is printed on the product to be given to the patient, nursing staff need to remember also to check other critical information on packaging such as the </a:t>
            </a:r>
            <a:r>
              <a:rPr lang="it-IT" sz="1800" dirty="0" err="1"/>
              <a:t>expiration</a:t>
            </a:r>
            <a:r>
              <a:rPr lang="it-IT" sz="1800" dirty="0"/>
              <a:t> date</a:t>
            </a:r>
            <a:br>
              <a:rPr lang="it-IT" sz="1800" dirty="0"/>
            </a:br>
            <a:r>
              <a:rPr lang="it-IT" sz="1800" dirty="0"/>
              <a:t>and </a:t>
            </a:r>
            <a:r>
              <a:rPr lang="it-IT" sz="1800" dirty="0" err="1"/>
              <a:t>asking</a:t>
            </a:r>
            <a:r>
              <a:rPr lang="it-IT" sz="1800" dirty="0"/>
              <a:t> patients about known allergies or history of an allergic response to a drug they are about to </a:t>
            </a:r>
            <a:r>
              <a:rPr lang="it-IT" sz="1800" dirty="0" err="1"/>
              <a:t>administer</a:t>
            </a:r>
            <a:r>
              <a:rPr lang="it-IT" sz="1800" dirty="0"/>
              <a:t>, or an </a:t>
            </a:r>
            <a:r>
              <a:rPr lang="it-IT" sz="1800" dirty="0" err="1"/>
              <a:t>hypersensitivity</a:t>
            </a:r>
            <a:r>
              <a:rPr lang="it-IT" sz="1800" dirty="0"/>
              <a:t> </a:t>
            </a:r>
            <a:r>
              <a:rPr lang="it-IT" sz="1800" dirty="0" err="1"/>
              <a:t>reaction</a:t>
            </a:r>
            <a:r>
              <a:rPr lang="it-IT" sz="1800" dirty="0"/>
              <a:t>, or an expected side effect, such as nausea or diarrhea.</a:t>
            </a:r>
          </a:p>
        </p:txBody>
      </p:sp>
    </p:spTree>
    <p:extLst>
      <p:ext uri="{BB962C8B-B14F-4D97-AF65-F5344CB8AC3E}">
        <p14:creationId xmlns:p14="http://schemas.microsoft.com/office/powerpoint/2010/main" val="38047224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pone">
  <a:themeElements>
    <a:clrScheme name="Sapone">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pon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pone">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1535</TotalTime>
  <Words>248</Words>
  <Application>Microsoft Office PowerPoint</Application>
  <PresentationFormat>Širokoúhlá obrazovka</PresentationFormat>
  <Paragraphs>30</Paragraphs>
  <Slides>12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Century Gothic</vt:lpstr>
      <vt:lpstr>Garamond</vt:lpstr>
      <vt:lpstr>Sapone</vt:lpstr>
      <vt:lpstr>Prezentace aplikace PowerPoint</vt:lpstr>
      <vt:lpstr>medications in Italy</vt:lpstr>
      <vt:lpstr>Health care education in Italy</vt:lpstr>
      <vt:lpstr>Prezentace aplikace PowerPoint</vt:lpstr>
      <vt:lpstr>Nurses duties</vt:lpstr>
      <vt:lpstr>NURSE’S TASKS</vt:lpstr>
      <vt:lpstr>NURSE’S REPONSABILITIES   </vt:lpstr>
      <vt:lpstr>  ‘Right patient’ –This is best practiced by nurses directly asking a patient to provide his or her full name aloud, checking medical wristbands if appropriate for matching name and ID number as on a chart. It is advisable not to address patients by first name or surname alone, in the event, there are two or more patients with identical or similar names in a unit. Depending on the unit that a patient may be in, some patients, such as psychiatric patients, may not wear wristbands or may have altered mentation to the point where they are unable to identify themselves correctly. In these instances, nurses are advised to confirm a patient’s identity through alternative means with appropriate due diligence</vt:lpstr>
      <vt:lpstr>Right drug’ – ensuring that the medication to be administered is identical to the drug name that was prescribed. Some brand names or generic names may have very similar spelling or sound very similar due to prefix, suffix, or starting with the same first letter. For example, beta-blocker medications all end in ‘-lol’ to aid in suggesting their mechanism of action. It is important to discern between two similarly named medications since the two drugs in question may have drastically different mechanisms of action or indications for prescribing. Recent evidence-based studies support the practice of prescribers writing out full generic names as opposed to brand names of medications along with the indication for prescribing when writing orders to help minimize confusion. Poor handwriting and abbreviations account for many medical errors due to misreading letters or numerals that appear differently to different individuals. When checking to ensure the correct medication name is printed on the product to be given to the patient, nursing staff need to remember also to check other critical information on packaging such as the expiration date and asking patients about known allergies or history of an allergic response to a drug they are about to administer, or an hypersensitivity reaction, or an expected side effect, such as nausea or diarrhea.</vt:lpstr>
      <vt:lpstr>   ‘Right Route’ –Some common routes include oral, intramuscular, intravenous, topical, or subcutaneous injection. In modern medicine, medication administration has become more complex with the development of drugs that can be given via newer routes, including but not limited to central venous catheters, patient-controlled analgesia (PCA), epidural infusions, and intrathecal administration. It is crucial that nurses remain educated and up to date on newer medications or less commonly administered medications to learn how they are safely delivered to patients before being asked to do so in clinical practice. Additionally, nurses must have at least a minimal basic understanding of the physiology influencing drug absorption rates and time of drug onset, as these principles relate to medication administration</vt:lpstr>
      <vt:lpstr>‘           Right time’ – administering medications at a time that was intended by the prescriber. Often, certain drugs have specific intervals or window periods during which another dose should be given to maintain a therapeutic effect or level. A guiding principle of this ‘right’ is that medications should be prescribed as closely to the time as possible, and nurses should not deviate from this time by more than half an hour to avoid consequences such as altering bioavailability or other chemical mechanisms.  Similarly, it is crucial that medications that are given by an infusion, such as intravenous medications, are administered at the correct rate. Failure to deliver a drug at the correct rate may lead to devastating consequences for a patient. </vt:lpstr>
      <vt:lpstr>             Right dose’ – Incorrect dosage, conversion of units, and incorrect substance concentration are prevalent modalities of medication administration error. This error type stems from nurses giving a patient an incorrect dose of medications, even if it is the correct medication and the patient’s identity is verified, without first checking to ensure it is the correct strength for the patient. This may be due to misplaced decimals, errors in arithmetic, or incorrect conversion between two units. For example,  micrograms and milligrams may easily be mistaken with a quick, incorrect glance at unit abbreviations like mcg versus mg.   Studies that have emphasized observing positive behaviors nurses have adapted to help reduce medical errors include consulting with pharmacy personnel, using calculators to assist in arithmetic, or in some cases, cross-consulting with patients or their families about usual doses they administer at home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Dance in Italy</dc:title>
  <dc:creator>enzo ciriello</dc:creator>
  <cp:lastModifiedBy>Miluše Matějcová</cp:lastModifiedBy>
  <cp:revision>56</cp:revision>
  <dcterms:created xsi:type="dcterms:W3CDTF">2018-09-19T11:10:47Z</dcterms:created>
  <dcterms:modified xsi:type="dcterms:W3CDTF">2023-06-22T08:26:28Z</dcterms:modified>
</cp:coreProperties>
</file>